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53"/>
  </p:notesMasterIdLst>
  <p:handoutMasterIdLst>
    <p:handoutMasterId r:id="rId54"/>
  </p:handoutMasterIdLst>
  <p:sldIdLst>
    <p:sldId id="460" r:id="rId5"/>
    <p:sldId id="1009" r:id="rId6"/>
    <p:sldId id="1010" r:id="rId7"/>
    <p:sldId id="1011" r:id="rId8"/>
    <p:sldId id="1012" r:id="rId9"/>
    <p:sldId id="840" r:id="rId10"/>
    <p:sldId id="841" r:id="rId11"/>
    <p:sldId id="842" r:id="rId12"/>
    <p:sldId id="843" r:id="rId13"/>
    <p:sldId id="844" r:id="rId14"/>
    <p:sldId id="998" r:id="rId15"/>
    <p:sldId id="999" r:id="rId16"/>
    <p:sldId id="1002" r:id="rId17"/>
    <p:sldId id="1003" r:id="rId18"/>
    <p:sldId id="1004" r:id="rId19"/>
    <p:sldId id="1005" r:id="rId20"/>
    <p:sldId id="1006" r:id="rId21"/>
    <p:sldId id="1007" r:id="rId22"/>
    <p:sldId id="1008" r:id="rId23"/>
    <p:sldId id="1000" r:id="rId24"/>
    <p:sldId id="971" r:id="rId25"/>
    <p:sldId id="972" r:id="rId26"/>
    <p:sldId id="973" r:id="rId27"/>
    <p:sldId id="974" r:id="rId28"/>
    <p:sldId id="993" r:id="rId29"/>
    <p:sldId id="992" r:id="rId30"/>
    <p:sldId id="975" r:id="rId31"/>
    <p:sldId id="976" r:id="rId32"/>
    <p:sldId id="977" r:id="rId33"/>
    <p:sldId id="978" r:id="rId34"/>
    <p:sldId id="958" r:id="rId35"/>
    <p:sldId id="979" r:id="rId36"/>
    <p:sldId id="995" r:id="rId37"/>
    <p:sldId id="980" r:id="rId38"/>
    <p:sldId id="981" r:id="rId39"/>
    <p:sldId id="982" r:id="rId40"/>
    <p:sldId id="996" r:id="rId41"/>
    <p:sldId id="997" r:id="rId42"/>
    <p:sldId id="994" r:id="rId43"/>
    <p:sldId id="983" r:id="rId44"/>
    <p:sldId id="984" r:id="rId45"/>
    <p:sldId id="985" r:id="rId46"/>
    <p:sldId id="986" r:id="rId47"/>
    <p:sldId id="987" r:id="rId48"/>
    <p:sldId id="988" r:id="rId49"/>
    <p:sldId id="990" r:id="rId50"/>
    <p:sldId id="1001" r:id="rId51"/>
    <p:sldId id="796" r:id="rId52"/>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3">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ohui Liu" initials="SL" lastIdx="2" clrIdx="0">
    <p:extLst>
      <p:ext uri="{19B8F6BF-5375-455C-9EA6-DF929625EA0E}">
        <p15:presenceInfo xmlns:p15="http://schemas.microsoft.com/office/powerpoint/2012/main" userId="Shaohui Li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CC"/>
    <a:srgbClr val="9900FF"/>
    <a:srgbClr val="0000FF"/>
    <a:srgbClr val="6600FF"/>
    <a:srgbClr val="003399"/>
    <a:srgbClr val="005580"/>
    <a:srgbClr val="FF3399"/>
    <a:srgbClr val="00FF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399" y="43"/>
      </p:cViewPr>
      <p:guideLst>
        <p:guide orient="horz" pos="2273"/>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4606" cy="574719"/>
          </a:xfrm>
          <a:prstGeom prst="rect">
            <a:avLst/>
          </a:prstGeom>
        </p:spPr>
        <p:txBody>
          <a:bodyPr vert="horz" lIns="91440" tIns="45720" rIns="91440" bIns="45720" rtlCol="0"/>
          <a:lstStyle>
            <a:lvl1pPr algn="l">
              <a:defRPr sz="1285"/>
            </a:lvl1pPr>
          </a:lstStyle>
          <a:p>
            <a:endParaRPr lang="zh-CN" altLang="en-US"/>
          </a:p>
        </p:txBody>
      </p:sp>
      <p:sp>
        <p:nvSpPr>
          <p:cNvPr id="3" name="日期占位符 2"/>
          <p:cNvSpPr>
            <a:spLocks noGrp="1"/>
          </p:cNvSpPr>
          <p:nvPr>
            <p:ph type="dt" sz="quarter" idx="1"/>
          </p:nvPr>
        </p:nvSpPr>
        <p:spPr>
          <a:xfrm>
            <a:off x="4162784" y="0"/>
            <a:ext cx="3184606" cy="574719"/>
          </a:xfrm>
          <a:prstGeom prst="rect">
            <a:avLst/>
          </a:prstGeom>
        </p:spPr>
        <p:txBody>
          <a:bodyPr vert="horz" lIns="91440" tIns="45720" rIns="91440" bIns="45720" rtlCol="0"/>
          <a:lstStyle>
            <a:lvl1pPr algn="r">
              <a:defRPr sz="1285"/>
            </a:lvl1pPr>
          </a:lstStyle>
          <a:p>
            <a:fld id="{0F9B84EA-7D68-4D60-9CB1-D50884785D1C}" type="datetimeFigureOut">
              <a:rPr lang="zh-CN" altLang="en-US" smtClean="0"/>
              <a:t>2024/4/25</a:t>
            </a:fld>
            <a:endParaRPr lang="zh-CN" altLang="en-US"/>
          </a:p>
        </p:txBody>
      </p:sp>
      <p:sp>
        <p:nvSpPr>
          <p:cNvPr id="4" name="页脚占位符 3"/>
          <p:cNvSpPr>
            <a:spLocks noGrp="1"/>
          </p:cNvSpPr>
          <p:nvPr>
            <p:ph type="ftr" sz="quarter" idx="2"/>
          </p:nvPr>
        </p:nvSpPr>
        <p:spPr>
          <a:xfrm>
            <a:off x="0" y="10879875"/>
            <a:ext cx="3184606" cy="574718"/>
          </a:xfrm>
          <a:prstGeom prst="rect">
            <a:avLst/>
          </a:prstGeom>
        </p:spPr>
        <p:txBody>
          <a:bodyPr vert="horz" lIns="91440" tIns="45720" rIns="91440" bIns="45720" rtlCol="0" anchor="b"/>
          <a:lstStyle>
            <a:lvl1pPr algn="l">
              <a:defRPr sz="1285"/>
            </a:lvl1pPr>
          </a:lstStyle>
          <a:p>
            <a:endParaRPr lang="zh-CN" altLang="en-US"/>
          </a:p>
        </p:txBody>
      </p:sp>
      <p:sp>
        <p:nvSpPr>
          <p:cNvPr id="5" name="灯片编号占位符 4"/>
          <p:cNvSpPr>
            <a:spLocks noGrp="1"/>
          </p:cNvSpPr>
          <p:nvPr>
            <p:ph type="sldNum" sz="quarter" idx="3"/>
          </p:nvPr>
        </p:nvSpPr>
        <p:spPr>
          <a:xfrm>
            <a:off x="4162784" y="10879875"/>
            <a:ext cx="3184606" cy="574718"/>
          </a:xfrm>
          <a:prstGeom prst="rect">
            <a:avLst/>
          </a:prstGeom>
        </p:spPr>
        <p:txBody>
          <a:bodyPr vert="horz" lIns="91440" tIns="45720" rIns="91440" bIns="45720" rtlCol="0" anchor="b"/>
          <a:lstStyle>
            <a:lvl1pPr algn="r">
              <a:defRPr sz="128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pPr>
              <a:defRPr/>
            </a:pPr>
            <a:endParaRPr lang="en-US"/>
          </a:p>
        </p:txBody>
      </p:sp>
      <p:sp>
        <p:nvSpPr>
          <p:cNvPr id="26628"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pPr>
              <a:defRPr/>
            </a:pPr>
            <a:fld id="{21A310BF-B41F-4667-9E43-34F56E9EF543}"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024F178-EFD6-427B-A961-7FBECA6BB446}" type="datetime2">
              <a:rPr lang="zh-CN" altLang="en-US"/>
              <a:t>2024年4月25日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C15EB7D-8748-4EA4-B9BB-55F6306AF70B}" type="slidenum">
              <a:rPr lang="zh-CN" alt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84017F7-01E7-4111-BA42-BD122176BF3E}" type="datetime2">
              <a:rPr lang="zh-CN" altLang="en-US"/>
              <a:t>2024年4月25日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E452E36-603F-4058-B651-5E05466E574A}" type="slidenum">
              <a:rPr lang="zh-CN" alt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4E5BBE8C-CE0D-44AF-8540-824334A217A0}" type="datetime2">
              <a:rPr lang="zh-CN" altLang="en-US"/>
              <a:t>2024年4月25日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E7759394-D6BC-460E-979F-F0F8A137495B}"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4432EA17-1B74-4120-93A3-661EFE091D1B}" type="datetime2">
              <a:rPr lang="zh-CN" altLang="en-US"/>
              <a:t>2024年4月25日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7339C6F-BE61-4884-B917-24BDCF24A16A}"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7EDE8884-BAF0-429F-A554-D899724E0657}" type="datetime2">
              <a:rPr lang="zh-CN" altLang="en-US"/>
              <a:t>2024年4月25日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8C1A0E4C-9D46-4093-80D4-A8F86F94BE17}"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7D9B8820-1A0C-4B76-BB22-A2DF145A93F1}" type="datetime2">
              <a:rPr lang="zh-CN" altLang="en-US"/>
              <a:t>2024年4月25日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C93C1F54-9C35-45AB-A576-E5BB687EC206}"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8757D161-8505-47A2-9E79-2A76E0FD0E9C}" type="datetime2">
              <a:rPr lang="zh-CN" altLang="en-US"/>
              <a:t>2024年4月25日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82A0EA94-F71D-44A9-945F-8D208F3A4015}"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9F19A47-37CC-428F-AADE-AE03E714D38D}" type="datetime2">
              <a:rPr lang="zh-CN" altLang="en-US"/>
              <a:t>2024年4月25日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9BBA38E-DE26-4035-AA99-35FDC050EABD}"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EFB3272-AD4B-453E-9700-B146BE85FADE}" type="datetime2">
              <a:rPr lang="zh-CN" altLang="en-US"/>
              <a:t>2024年4月25日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74AE5D2-AD9B-46D3-962E-7925AF51CA20}"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65D847C-A9F0-4F1A-8E02-DB98022E5B7B}" type="datetime2">
              <a:rPr lang="zh-CN" altLang="en-US"/>
              <a:t>2024年4月25日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8951885-0D60-46BF-A0AE-CC73E4BEE333}"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08FD9CBE-2DDA-4351-AD63-952E0B65B66B}" type="datetime2">
              <a:rPr lang="zh-CN" altLang="en-US"/>
              <a:t>2024年4月25日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4DC50D9-37A3-48CB-BC6C-3272F0F9919E}"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0E9C56BA-0E43-4A6A-B4C1-EA46BCEB8262}" type="datetime2">
              <a:rPr lang="zh-CN" altLang="en-US"/>
              <a:t>2024年4月25日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DEADADDB-387A-4798-91DE-1A59F7BBD496}" type="slidenum">
              <a:rPr lang="zh-CN" alt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C0AE05A-AE2D-4696-AAC9-0E69C5B5268E}" type="datetime2">
              <a:rPr lang="zh-CN" altLang="en-US"/>
              <a:t>2024年4月25日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C70914E1-0D36-47B6-9C69-75FF720E3EFE}" type="slidenum">
              <a:rPr lang="zh-CN" alt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F9208434-2685-4437-9144-8FDCF57BBE23}" type="datetime2">
              <a:rPr lang="zh-CN" altLang="en-US"/>
              <a:t>2024年4月25日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1B8275FC-7C14-4393-AFDE-54A063E3615E}"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505214DB-A44A-453A-95AC-8A9D3E358A59}" type="datetime2">
              <a:rPr lang="zh-CN" altLang="en-US"/>
              <a:t>2024年4月25日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1026E1F2-09EC-4F93-B3A8-D029B7C596C2}"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7F0DF724-A7A3-4D5B-B9E3-E53055B7AA4F}" type="datetime2">
              <a:rPr lang="zh-CN" altLang="en-US"/>
              <a:t>2024年4月25日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p:txBody>
          <a:bodyPr/>
          <a:lstStyle>
            <a:lvl1pPr>
              <a:defRPr/>
            </a:lvl1pPr>
          </a:lstStyle>
          <a:p>
            <a:pPr>
              <a:defRPr/>
            </a:pPr>
            <a:fld id="{74B4DB0F-65AE-463A-B7C9-1D798357C3EB}"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F2C415A2-9BC5-4D9D-B0BD-69227C78C709}" type="datetime2">
              <a:rPr lang="zh-CN" altLang="en-US"/>
              <a:t>2024年4月25日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p:txBody>
          <a:bodyPr/>
          <a:lstStyle>
            <a:lvl1pPr>
              <a:defRPr/>
            </a:lvl1pPr>
          </a:lstStyle>
          <a:p>
            <a:pPr>
              <a:defRPr/>
            </a:pPr>
            <a:fld id="{E9830CC2-060B-47B1-8072-0A1C6D20708C}"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4E4EA38-E4AA-4BB6-8A61-CCB2D6A67C50}" type="datetime2">
              <a:rPr lang="zh-CN" altLang="en-US"/>
              <a:t>2024年4月25日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p:txBody>
          <a:bodyPr/>
          <a:lstStyle>
            <a:lvl1pPr>
              <a:defRPr/>
            </a:lvl1pPr>
          </a:lstStyle>
          <a:p>
            <a:pPr>
              <a:defRPr/>
            </a:pPr>
            <a:fld id="{7F3EF9FE-E4A3-4D69-BA43-83F76B38FE77}"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8011EB21-C0AF-460E-89F4-962B091360C8}" type="datetime2">
              <a:rPr lang="zh-CN" altLang="en-US"/>
              <a:t>2024年4月25日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215FF235-92AA-4881-ABED-7EFAD6B97ED0}"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0737142-EDF7-4323-BC2C-F3FF13DFCEB2}" type="datetime2">
              <a:rPr lang="zh-CN" altLang="en-US"/>
              <a:t>2024年4月25日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9310C7C1-3402-493E-8B08-AFE022FFE71E}"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686EE8C8-03EB-4701-9A4C-001C9AE0D13C}" type="datetime2">
              <a:rPr lang="zh-CN" altLang="en-US"/>
              <a:t>2024年4月25日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F736144A-53E7-4E9A-98B5-A89DC29BA544}"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B278ADF1-DF84-4CA3-B8D3-C58229CD3A53}" type="datetime2">
              <a:rPr lang="zh-CN" altLang="en-US"/>
              <a:t>2024年4月25日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3852CC55-538C-4165-8B64-A09F01A30B12}"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5"/>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5"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75B78A54-CF3B-454E-A258-6AA121723965}"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43136712-8E76-44C5-802C-27DFBF06D3BB}"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4/25/2024</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034"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9350"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7F896DCB-A45D-42D5-A698-D65FBF25281F}" type="datetime2">
              <a:rPr lang="zh-CN" altLang="en-US"/>
              <a:t>2024年4月25日</a:t>
            </a:fld>
            <a:endParaRPr lang="en-US"/>
          </a:p>
        </p:txBody>
      </p:sp>
      <p:sp>
        <p:nvSpPr>
          <p:cNvPr id="205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922F1BA7-9C53-4EDA-ADBB-8BB557A2A013}" type="slidenum">
              <a:rPr lang="zh-CN" altLang="en-US"/>
              <a:t>‹#›</a:t>
            </a:fld>
            <a:endParaRPr lang="en-US"/>
          </a:p>
        </p:txBody>
      </p:sp>
      <p:sp>
        <p:nvSpPr>
          <p:cNvPr id="2055" name="Rectangle 7"/>
          <p:cNvSpPr>
            <a:spLocks noChangeArrowheads="1"/>
          </p:cNvSpPr>
          <p:nvPr userDrawn="1"/>
        </p:nvSpPr>
        <p:spPr bwMode="auto">
          <a:xfrm>
            <a:off x="306388" y="193675"/>
            <a:ext cx="474662"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userDrawn="1"/>
        </p:nvSpPr>
        <p:spPr bwMode="auto">
          <a:xfrm>
            <a:off x="439738" y="638175"/>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userDrawn="1"/>
        </p:nvSpPr>
        <p:spPr bwMode="auto">
          <a:xfrm>
            <a:off x="-3175" y="561975"/>
            <a:ext cx="601663"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userDrawn="1"/>
        </p:nvSpPr>
        <p:spPr bwMode="auto">
          <a:xfrm>
            <a:off x="679450" y="160338"/>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userDrawn="1"/>
        </p:nvSpPr>
        <p:spPr bwMode="auto">
          <a:xfrm>
            <a:off x="333375" y="992188"/>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457B4CF9-1166-40DC-A21A-A168401001BC}"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E5CDD699-53F8-4783-A8B6-69A8720A65AF}"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4/25/2024</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62B91DD5-FBD2-4DAE-83CA-2E4591243607}" type="datetime2">
              <a:rPr lang="zh-CN" altLang="en-US"/>
              <a:t>2024年4月25日</a:t>
            </a:fld>
            <a:endParaRPr lang="en-US"/>
          </a:p>
        </p:txBody>
      </p:sp>
      <p:sp>
        <p:nvSpPr>
          <p:cNvPr id="410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14CFCB41-231F-484F-B166-D5DA48A8A1FF}" type="slidenum">
              <a:rPr lang="zh-CN" altLang="en-US"/>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90.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40.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3150" y="2141538"/>
            <a:ext cx="8420100"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latin typeface="隶书" panose="02010509060101010101" pitchFamily="1" charset="-122"/>
              </a:rPr>
              <a:t>组合优化与凸优化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a:t>
            </a:r>
            <a:r>
              <a:rPr lang="en-US" altLang="zh-CN" sz="2400" dirty="0">
                <a:latin typeface="隶书" panose="02010509060101010101" pitchFamily="1" charset="-122"/>
              </a:rPr>
              <a:t>8</a:t>
            </a:r>
            <a:r>
              <a:rPr lang="zh-CN" altLang="en-US" sz="2400" dirty="0">
                <a:latin typeface="隶书" panose="02010509060101010101" pitchFamily="1" charset="-122"/>
              </a:rPr>
              <a:t>章 复合优化与智能优化</a:t>
            </a:r>
            <a:endParaRPr lang="zh-CN" altLang="en-US" dirty="0">
              <a:latin typeface="隶书" panose="02010509060101010101" pitchFamily="1" charset="-122"/>
            </a:endParaRPr>
          </a:p>
        </p:txBody>
      </p:sp>
      <p:sp>
        <p:nvSpPr>
          <p:cNvPr id="5123" name="Rectangle 3"/>
          <p:cNvSpPr>
            <a:spLocks noGrp="1" noChangeArrowheads="1"/>
          </p:cNvSpPr>
          <p:nvPr>
            <p:ph type="subTitle" idx="4294967295"/>
          </p:nvPr>
        </p:nvSpPr>
        <p:spPr>
          <a:xfrm>
            <a:off x="1485900" y="4090988"/>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 </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altLang="zh-CN" sz="2600" dirty="0"/>
              <a:t>24</a:t>
            </a:r>
            <a:r>
              <a:rPr lang="zh-CN" altLang="en-US" sz="2600" dirty="0"/>
              <a:t>年春季</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Proximal Point Algorithms(PPA)</a:t>
            </a:r>
            <a:r>
              <a:rPr lang="zh-CN" altLang="en-US" dirty="0"/>
              <a:t>算法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邻近点算法是求解凸优化和单调变分不等式的一类基本算法。</a:t>
                </a:r>
                <a:endParaRPr lang="en-US" altLang="zh-CN" sz="2000" dirty="0"/>
              </a:p>
              <a:p>
                <a:r>
                  <a:rPr lang="zh-CN" altLang="en-US" sz="2000" dirty="0"/>
                  <a:t>简单凸优化的邻临近点算法</a:t>
                </a:r>
                <a:endParaRPr lang="en-US" altLang="zh-CN" sz="2000" dirty="0"/>
              </a:p>
              <a:p>
                <a:r>
                  <a:rPr lang="zh-CN" altLang="en-US" sz="2000" dirty="0"/>
                  <a:t>问题</a:t>
                </a:r>
                <a14:m>
                  <m:oMath xmlns:m="http://schemas.openxmlformats.org/officeDocument/2006/math">
                    <m:r>
                      <a:rPr lang="en-US" altLang="zh-CN" sz="2000" b="1" i="1" smtClean="0">
                        <a:latin typeface="Cambria Math"/>
                      </a:rPr>
                      <m:t>𝒎𝒊</m:t>
                    </m:r>
                    <m:sSub>
                      <m:sSubPr>
                        <m:ctrlPr>
                          <a:rPr lang="en-US" altLang="zh-CN" sz="2000" b="1" i="1" smtClean="0">
                            <a:latin typeface="Cambria Math" panose="02040503050406030204" pitchFamily="18" charset="0"/>
                          </a:rPr>
                        </m:ctrlPr>
                      </m:sSubPr>
                      <m:e>
                        <m:r>
                          <a:rPr lang="en-US" altLang="zh-CN" sz="2000" b="1" i="1" smtClean="0">
                            <a:latin typeface="Cambria Math"/>
                          </a:rPr>
                          <m:t>𝒏</m:t>
                        </m:r>
                      </m:e>
                      <m:sub>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sub>
                    </m:sSub>
                    <m:r>
                      <a:rPr lang="en-US" altLang="zh-CN" sz="2000" b="1" i="1"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 </m:t>
                    </m:r>
                    <m:r>
                      <a:rPr lang="en-US" altLang="zh-CN" sz="2000" b="1" i="1" smtClean="0">
                        <a:latin typeface="Cambria Math"/>
                      </a:rPr>
                      <m:t>𝒇</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r>
                      <a:rPr lang="en-US" altLang="zh-CN" sz="2000" b="1" i="1" smtClean="0">
                        <a:latin typeface="Cambria Math"/>
                      </a:rPr>
                      <m:t>→</m:t>
                    </m:r>
                    <m:r>
                      <a:rPr lang="en-US" altLang="zh-CN" sz="2000" b="1" i="1" smtClean="0">
                        <a:latin typeface="Cambria Math"/>
                      </a:rPr>
                      <m:t>𝑹</m:t>
                    </m:r>
                  </m:oMath>
                </a14:m>
                <a:r>
                  <a:rPr lang="zh-CN" altLang="en-US" sz="2000" dirty="0"/>
                  <a:t>为凸函数，</a:t>
                </a:r>
                <a14:m>
                  <m:oMath xmlns:m="http://schemas.openxmlformats.org/officeDocument/2006/math">
                    <m:r>
                      <a:rPr lang="en-US" altLang="zh-CN" sz="2000" b="1" i="1" smtClean="0">
                        <a:latin typeface="Cambria Math"/>
                      </a:rPr>
                      <m:t>𝑿</m:t>
                    </m:r>
                  </m:oMath>
                </a14:m>
                <a:r>
                  <a:rPr lang="zh-CN" altLang="en-US" sz="2000" dirty="0"/>
                  <a:t>为闭凸集 的</a:t>
                </a:r>
                <a:r>
                  <a:rPr lang="en-US" altLang="zh-CN" sz="2000" dirty="0"/>
                  <a:t>PPA</a:t>
                </a:r>
                <a:r>
                  <a:rPr lang="zh-CN" altLang="en-US" sz="2000" dirty="0"/>
                  <a:t>算法如下：</a:t>
                </a:r>
                <a:endParaRPr lang="en-US" altLang="zh-CN" sz="2000" dirty="0"/>
              </a:p>
              <a:p>
                <a:r>
                  <a:rPr lang="zh-CN" altLang="en-US" sz="2000" dirty="0"/>
                  <a:t>对给定的</a:t>
                </a:r>
                <a14:m>
                  <m:oMath xmlns:m="http://schemas.openxmlformats.org/officeDocument/2006/math">
                    <m:r>
                      <a:rPr lang="en-US" altLang="zh-CN" sz="2000" b="1" i="1" smtClean="0">
                        <a:latin typeface="Cambria Math"/>
                      </a:rPr>
                      <m:t>𝒓</m:t>
                    </m:r>
                    <m:r>
                      <a:rPr lang="en-US" altLang="zh-CN" sz="2000" b="1" i="1" smtClean="0">
                        <a:latin typeface="Cambria Math"/>
                      </a:rPr>
                      <m:t>&gt;</m:t>
                    </m:r>
                    <m:r>
                      <a:rPr lang="en-US" altLang="zh-CN" sz="2000" b="1" i="1" smtClean="0">
                        <a:latin typeface="Cambria Math"/>
                      </a:rPr>
                      <m:t>𝟎</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𝒌</m:t>
                        </m:r>
                      </m:sup>
                    </m:sSup>
                    <m:r>
                      <a:rPr lang="en-US" altLang="zh-CN" sz="2000" b="1" i="1" smtClean="0">
                        <a:latin typeface="Cambria Math"/>
                      </a:rPr>
                      <m:t>,</m:t>
                    </m:r>
                  </m:oMath>
                </a14:m>
                <a:r>
                  <a:rPr lang="zh-CN" altLang="en-US" sz="2000" dirty="0"/>
                  <a:t>求得</a:t>
                </a:r>
                <a14:m>
                  <m:oMath xmlns:m="http://schemas.openxmlformats.org/officeDocument/2006/math">
                    <m:sSup>
                      <m:sSupPr>
                        <m:ctrlPr>
                          <a:rPr lang="en-US" altLang="zh-CN" sz="2000" b="1" i="1" dirty="0"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e>
                      <m:sup>
                        <m:r>
                          <a:rPr lang="en-US" altLang="zh-CN" sz="2000" b="1" i="1" dirty="0" smtClean="0">
                            <a:latin typeface="Cambria Math"/>
                          </a:rPr>
                          <m:t>𝒌</m:t>
                        </m:r>
                      </m:sup>
                    </m:sSup>
                    <m:r>
                      <a:rPr lang="en-US" altLang="zh-CN" sz="2000" b="1" i="1" dirty="0" smtClean="0">
                        <a:latin typeface="Cambria Math"/>
                      </a:rPr>
                      <m:t>=</m:t>
                    </m:r>
                    <m:r>
                      <a:rPr lang="en-US" altLang="zh-CN" sz="2000" b="1" i="1" dirty="0" smtClean="0">
                        <a:latin typeface="Cambria Math"/>
                      </a:rPr>
                      <m:t>𝑨𝒓𝒈𝒎𝒊</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𝒏</m:t>
                        </m:r>
                      </m:e>
                      <m:sub>
                        <m:r>
                          <a:rPr lang="en-US" altLang="zh-CN" sz="2000" b="1" i="1" dirty="0" smtClean="0">
                            <a:latin typeface="Cambria Math"/>
                          </a:rPr>
                          <m:t>𝒙</m:t>
                        </m:r>
                        <m:r>
                          <a:rPr lang="en-US" altLang="zh-CN" sz="2000" b="1" i="1" dirty="0" smtClean="0">
                            <a:latin typeface="Cambria Math"/>
                          </a:rPr>
                          <m:t>∈</m:t>
                        </m:r>
                        <m:r>
                          <a:rPr lang="en-US" altLang="zh-CN" sz="2000" b="1" i="1" dirty="0" smtClean="0">
                            <a:latin typeface="Cambria Math"/>
                          </a:rPr>
                          <m:t>𝑿</m:t>
                        </m:r>
                      </m:sub>
                    </m:sSub>
                    <m:r>
                      <a:rPr lang="en-US" altLang="zh-CN" sz="2000" b="1" i="1" dirty="0" smtClean="0">
                        <a:latin typeface="Cambria Math"/>
                      </a:rPr>
                      <m:t> </m:t>
                    </m:r>
                    <m:d>
                      <m:dPr>
                        <m:begChr m:val="{"/>
                        <m:endChr m:val="}"/>
                        <m:ctrlPr>
                          <a:rPr lang="en-US" altLang="zh-CN" sz="2000" b="1" i="1" dirty="0" smtClean="0">
                            <a:latin typeface="Cambria Math" panose="02040503050406030204" pitchFamily="18" charset="0"/>
                          </a:rPr>
                        </m:ctrlPr>
                      </m:dPr>
                      <m:e>
                        <m:r>
                          <a:rPr lang="en-US" altLang="zh-CN" sz="2000" b="1" i="1" dirty="0" smtClean="0">
                            <a:latin typeface="Cambria Math"/>
                          </a:rPr>
                          <m:t>𝒇</m:t>
                        </m:r>
                        <m:d>
                          <m:dPr>
                            <m:ctrlPr>
                              <a:rPr lang="en-US" altLang="zh-CN" sz="2000" b="1" i="1" dirty="0" smtClean="0">
                                <a:latin typeface="Cambria Math" panose="02040503050406030204" pitchFamily="18" charset="0"/>
                              </a:rPr>
                            </m:ctrlPr>
                          </m:dPr>
                          <m:e>
                            <m:r>
                              <a:rPr lang="en-US" altLang="zh-CN" sz="2000" b="1" i="1" dirty="0" smtClean="0">
                                <a:latin typeface="Cambria Math"/>
                              </a:rPr>
                              <m:t>𝒙</m:t>
                            </m:r>
                          </m:e>
                        </m:d>
                        <m:r>
                          <a:rPr lang="en-US" altLang="zh-CN" sz="2000" b="1" i="1" dirty="0" smtClean="0">
                            <a:latin typeface="Cambria Math"/>
                          </a:rPr>
                          <m:t>+</m:t>
                        </m:r>
                        <m:f>
                          <m:fPr>
                            <m:ctrlPr>
                              <a:rPr lang="en-US" altLang="zh-CN" sz="2000" b="1" i="1" dirty="0" smtClean="0">
                                <a:latin typeface="Cambria Math" panose="02040503050406030204" pitchFamily="18" charset="0"/>
                              </a:rPr>
                            </m:ctrlPr>
                          </m:fPr>
                          <m:num>
                            <m:r>
                              <a:rPr lang="en-US" altLang="zh-CN" sz="2000" b="1" i="1" dirty="0" smtClean="0">
                                <a:latin typeface="Cambria Math"/>
                              </a:rPr>
                              <m:t>𝒓</m:t>
                            </m:r>
                          </m:num>
                          <m:den>
                            <m:r>
                              <a:rPr lang="en-US" altLang="zh-CN" sz="2000" b="1" i="1" dirty="0" smtClean="0">
                                <a:latin typeface="Cambria Math"/>
                              </a:rPr>
                              <m:t>𝟐</m:t>
                            </m:r>
                          </m:den>
                        </m:f>
                        <m:r>
                          <m:rPr>
                            <m:lit/>
                          </m:rPr>
                          <a:rPr lang="en-US" altLang="zh-CN" sz="2000" b="1" i="1" dirty="0" smtClean="0">
                            <a:latin typeface="Cambria Math"/>
                          </a:rPr>
                          <m:t>||</m:t>
                        </m:r>
                        <m:r>
                          <a:rPr lang="en-US" altLang="zh-CN" sz="2000" b="1" i="1" dirty="0" smtClean="0">
                            <a:latin typeface="Cambria Math"/>
                          </a:rPr>
                          <m:t>𝒙</m:t>
                        </m:r>
                        <m: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𝒌</m:t>
                            </m:r>
                          </m:sup>
                        </m:sSup>
                        <m:r>
                          <m:rPr>
                            <m:lit/>
                          </m:rP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r>
                              <m:rPr>
                                <m:lit/>
                              </m:rPr>
                              <a:rPr lang="en-US" altLang="zh-CN" sz="2000" b="1" i="1" dirty="0" smtClean="0">
                                <a:latin typeface="Cambria Math"/>
                              </a:rPr>
                              <m:t>|</m:t>
                            </m:r>
                          </m:e>
                          <m:sup>
                            <m:r>
                              <a:rPr lang="en-US" altLang="zh-CN" sz="2000" b="1" i="1" dirty="0" smtClean="0">
                                <a:latin typeface="Cambria Math"/>
                              </a:rPr>
                              <m:t>𝟐</m:t>
                            </m:r>
                          </m:sup>
                        </m:sSup>
                      </m:e>
                    </m:d>
                    <m:r>
                      <a:rPr lang="en-US" altLang="zh-CN" sz="2000" b="1" i="1" dirty="0" smtClean="0">
                        <a:latin typeface="Cambria Math"/>
                      </a:rPr>
                      <m:t>   </m:t>
                    </m:r>
                    <m:d>
                      <m:dPr>
                        <m:ctrlPr>
                          <a:rPr lang="en-US" altLang="zh-CN" sz="2000" b="1" i="1" dirty="0" smtClean="0">
                            <a:latin typeface="Cambria Math" panose="02040503050406030204" pitchFamily="18" charset="0"/>
                          </a:rPr>
                        </m:ctrlPr>
                      </m:dPr>
                      <m:e>
                        <m:r>
                          <a:rPr lang="en-US" altLang="zh-CN" sz="2000" b="1" i="1" dirty="0" smtClean="0">
                            <a:latin typeface="Cambria Math"/>
                          </a:rPr>
                          <m:t>𝒑</m:t>
                        </m:r>
                        <m:r>
                          <a:rPr lang="en-US" altLang="zh-CN" sz="2000" b="1" i="1" dirty="0" smtClean="0">
                            <a:latin typeface="Cambria Math"/>
                          </a:rPr>
                          <m:t>𝟏</m:t>
                        </m:r>
                      </m:e>
                    </m:d>
                  </m:oMath>
                </a14:m>
                <a:endParaRPr lang="en-US" altLang="zh-CN" sz="2000" b="1" dirty="0"/>
              </a:p>
              <a:p>
                <a:r>
                  <a:rPr lang="zh-CN" altLang="en-US" sz="2000" dirty="0"/>
                  <a:t>称</a:t>
                </a:r>
                <a14:m>
                  <m:oMath xmlns:m="http://schemas.openxmlformats.org/officeDocument/2006/math">
                    <m:sSup>
                      <m:sSupPr>
                        <m:ctrlPr>
                          <a:rPr lang="en-US" altLang="zh-CN" sz="2000" b="1" i="1" dirty="0"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e>
                      <m:sup>
                        <m:r>
                          <a:rPr lang="en-US" altLang="zh-CN" sz="2000" b="1" i="1" dirty="0" smtClean="0">
                            <a:latin typeface="Cambria Math"/>
                          </a:rPr>
                          <m:t>𝒌</m:t>
                        </m:r>
                      </m:sup>
                    </m:sSup>
                  </m:oMath>
                </a14:m>
                <a:r>
                  <a:rPr lang="zh-CN" altLang="en-US" sz="2000" dirty="0"/>
                  <a:t>是</a:t>
                </a:r>
                <a14:m>
                  <m:oMath xmlns:m="http://schemas.openxmlformats.org/officeDocument/2006/math">
                    <m:r>
                      <a:rPr lang="en-US" altLang="zh-CN" sz="2000" b="1" i="1" dirty="0" smtClean="0">
                        <a:latin typeface="Cambria Math"/>
                      </a:rPr>
                      <m:t>𝒌</m:t>
                    </m:r>
                  </m:oMath>
                </a14:m>
                <a:r>
                  <a:rPr lang="en-US" altLang="zh-CN" sz="2000" dirty="0"/>
                  <a:t>-</a:t>
                </a:r>
                <a:r>
                  <a:rPr lang="zh-CN" altLang="en-US" sz="2000" dirty="0"/>
                  <a:t>次迭代的邻近点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787748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E5B42-A90C-4374-850F-5AAF25D7F774}"/>
              </a:ext>
            </a:extLst>
          </p:cNvPr>
          <p:cNvSpPr>
            <a:spLocks noGrp="1"/>
          </p:cNvSpPr>
          <p:nvPr>
            <p:ph type="title"/>
          </p:nvPr>
        </p:nvSpPr>
        <p:spPr/>
        <p:txBody>
          <a:bodyPr/>
          <a:lstStyle/>
          <a:p>
            <a:r>
              <a:rPr lang="en-US" altLang="zh-CN" dirty="0"/>
              <a:t>8.0 </a:t>
            </a:r>
            <a:r>
              <a:rPr lang="zh-CN" altLang="en-US" dirty="0"/>
              <a:t>启发式算法</a:t>
            </a:r>
          </a:p>
        </p:txBody>
      </p:sp>
      <p:sp>
        <p:nvSpPr>
          <p:cNvPr id="3" name="内容占位符 2">
            <a:extLst>
              <a:ext uri="{FF2B5EF4-FFF2-40B4-BE49-F238E27FC236}">
                <a16:creationId xmlns:a16="http://schemas.microsoft.com/office/drawing/2014/main" id="{2276FAFF-6994-48F1-BA10-9B39D598D40F}"/>
              </a:ext>
            </a:extLst>
          </p:cNvPr>
          <p:cNvSpPr>
            <a:spLocks noGrp="1"/>
          </p:cNvSpPr>
          <p:nvPr>
            <p:ph idx="1"/>
          </p:nvPr>
        </p:nvSpPr>
        <p:spPr/>
        <p:txBody>
          <a:bodyPr/>
          <a:lstStyle/>
          <a:p>
            <a:r>
              <a:rPr lang="zh-CN" altLang="en-US" dirty="0"/>
              <a:t>优化方法分类</a:t>
            </a:r>
            <a:endParaRPr lang="en-US" altLang="zh-CN" dirty="0"/>
          </a:p>
          <a:p>
            <a:pPr lvl="1"/>
            <a:r>
              <a:rPr lang="zh-CN" altLang="en-US" dirty="0"/>
              <a:t>全局</a:t>
            </a:r>
            <a:r>
              <a:rPr lang="en-US" altLang="zh-CN" dirty="0"/>
              <a:t>vs</a:t>
            </a:r>
            <a:r>
              <a:rPr lang="zh-CN" altLang="en-US" dirty="0"/>
              <a:t>局部</a:t>
            </a:r>
            <a:endParaRPr lang="en-US" altLang="zh-CN" dirty="0"/>
          </a:p>
          <a:p>
            <a:pPr lvl="1"/>
            <a:r>
              <a:rPr lang="zh-CN" altLang="en-US" dirty="0"/>
              <a:t>单目标</a:t>
            </a:r>
            <a:r>
              <a:rPr lang="en-US" altLang="zh-CN" dirty="0"/>
              <a:t>vs</a:t>
            </a:r>
            <a:r>
              <a:rPr lang="zh-CN" altLang="en-US" dirty="0"/>
              <a:t>多目标</a:t>
            </a:r>
            <a:endParaRPr lang="en-US" altLang="zh-CN" dirty="0"/>
          </a:p>
          <a:p>
            <a:pPr lvl="1"/>
            <a:r>
              <a:rPr lang="zh-CN" altLang="en-US" dirty="0"/>
              <a:t>无约束</a:t>
            </a:r>
            <a:r>
              <a:rPr lang="en-US" altLang="zh-CN" dirty="0"/>
              <a:t>vs</a:t>
            </a:r>
            <a:r>
              <a:rPr lang="zh-CN" altLang="en-US" dirty="0"/>
              <a:t>有约束</a:t>
            </a:r>
            <a:endParaRPr lang="en-US" altLang="zh-CN" dirty="0"/>
          </a:p>
          <a:p>
            <a:pPr lvl="1"/>
            <a:r>
              <a:rPr lang="zh-CN" altLang="en-US" dirty="0"/>
              <a:t>基于梯度</a:t>
            </a:r>
            <a:r>
              <a:rPr lang="en-US" altLang="zh-CN" dirty="0"/>
              <a:t>vs</a:t>
            </a:r>
            <a:r>
              <a:rPr lang="zh-CN" altLang="en-US" dirty="0"/>
              <a:t>无梯度</a:t>
            </a:r>
            <a:endParaRPr lang="en-US" altLang="zh-CN" dirty="0"/>
          </a:p>
          <a:p>
            <a:r>
              <a:rPr lang="zh-CN" altLang="en-US" dirty="0"/>
              <a:t>梯度方法的限制</a:t>
            </a:r>
            <a:endParaRPr lang="en-US" altLang="zh-CN" dirty="0"/>
          </a:p>
          <a:p>
            <a:pPr lvl="1"/>
            <a:r>
              <a:rPr lang="zh-CN" altLang="en-US" dirty="0"/>
              <a:t>目标函数是单峰或单谷函数</a:t>
            </a:r>
            <a:endParaRPr lang="en-US" altLang="zh-CN" dirty="0"/>
          </a:p>
          <a:p>
            <a:pPr lvl="2"/>
            <a:r>
              <a:rPr lang="zh-CN" altLang="en-US" dirty="0"/>
              <a:t>否则，容易陷入局部极小点</a:t>
            </a:r>
            <a:endParaRPr lang="en-US" altLang="zh-CN" dirty="0"/>
          </a:p>
          <a:p>
            <a:r>
              <a:rPr lang="zh-CN" altLang="en-US" dirty="0"/>
              <a:t>典型的无梯度方法</a:t>
            </a:r>
            <a:endParaRPr lang="en-US" altLang="zh-CN" dirty="0"/>
          </a:p>
          <a:p>
            <a:pPr lvl="1"/>
            <a:r>
              <a:rPr lang="zh-CN" altLang="en-US" dirty="0"/>
              <a:t>启发式方法（</a:t>
            </a:r>
            <a:r>
              <a:rPr lang="en-US" altLang="zh-CN" dirty="0"/>
              <a:t>Heuristic methods):black box </a:t>
            </a:r>
            <a:r>
              <a:rPr lang="zh-CN" altLang="en-US" dirty="0"/>
              <a:t>方法</a:t>
            </a:r>
            <a:endParaRPr lang="en-US" altLang="zh-CN" dirty="0"/>
          </a:p>
          <a:p>
            <a:pPr lvl="2"/>
            <a:r>
              <a:rPr lang="zh-CN" altLang="en-US" dirty="0"/>
              <a:t>解复杂的多变量组合优化问题（大规模、非线性、非凸）</a:t>
            </a:r>
          </a:p>
        </p:txBody>
      </p:sp>
      <p:pic>
        <p:nvPicPr>
          <p:cNvPr id="4" name="图片 3">
            <a:extLst>
              <a:ext uri="{FF2B5EF4-FFF2-40B4-BE49-F238E27FC236}">
                <a16:creationId xmlns:a16="http://schemas.microsoft.com/office/drawing/2014/main" id="{7C6DFC5F-A19D-4C8F-89B0-597A4E08B382}"/>
              </a:ext>
            </a:extLst>
          </p:cNvPr>
          <p:cNvPicPr>
            <a:picLocks noChangeAspect="1"/>
          </p:cNvPicPr>
          <p:nvPr/>
        </p:nvPicPr>
        <p:blipFill>
          <a:blip r:embed="rId2"/>
          <a:stretch>
            <a:fillRect/>
          </a:stretch>
        </p:blipFill>
        <p:spPr>
          <a:xfrm>
            <a:off x="4172366" y="1723906"/>
            <a:ext cx="2806167" cy="1841177"/>
          </a:xfrm>
          <a:prstGeom prst="rect">
            <a:avLst/>
          </a:prstGeom>
        </p:spPr>
      </p:pic>
      <p:pic>
        <p:nvPicPr>
          <p:cNvPr id="5" name="图片 4">
            <a:extLst>
              <a:ext uri="{FF2B5EF4-FFF2-40B4-BE49-F238E27FC236}">
                <a16:creationId xmlns:a16="http://schemas.microsoft.com/office/drawing/2014/main" id="{3FB33373-254B-4EA7-9747-AFB801C60947}"/>
              </a:ext>
            </a:extLst>
          </p:cNvPr>
          <p:cNvPicPr>
            <a:picLocks noChangeAspect="1"/>
          </p:cNvPicPr>
          <p:nvPr/>
        </p:nvPicPr>
        <p:blipFill>
          <a:blip r:embed="rId3"/>
          <a:stretch>
            <a:fillRect/>
          </a:stretch>
        </p:blipFill>
        <p:spPr>
          <a:xfrm>
            <a:off x="7040923" y="1802591"/>
            <a:ext cx="2727442" cy="1701924"/>
          </a:xfrm>
          <a:prstGeom prst="rect">
            <a:avLst/>
          </a:prstGeom>
        </p:spPr>
      </p:pic>
    </p:spTree>
    <p:extLst>
      <p:ext uri="{BB962C8B-B14F-4D97-AF65-F5344CB8AC3E}">
        <p14:creationId xmlns:p14="http://schemas.microsoft.com/office/powerpoint/2010/main" val="166337654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additive="base">
                                        <p:cTn id="4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 calcmode="lin" valueType="num">
                                      <p:cBhvr additive="base">
                                        <p:cTn id="7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 calcmode="lin" valueType="num">
                                      <p:cBhvr additive="base">
                                        <p:cTn id="7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2208C-69B2-43D9-AFE2-0647E16B8929}"/>
              </a:ext>
            </a:extLst>
          </p:cNvPr>
          <p:cNvSpPr>
            <a:spLocks noGrp="1"/>
          </p:cNvSpPr>
          <p:nvPr>
            <p:ph type="title"/>
          </p:nvPr>
        </p:nvSpPr>
        <p:spPr/>
        <p:txBody>
          <a:bodyPr/>
          <a:lstStyle/>
          <a:p>
            <a:r>
              <a:rPr lang="en-US" altLang="zh-CN" dirty="0"/>
              <a:t>8.0 </a:t>
            </a:r>
            <a:r>
              <a:rPr lang="zh-CN" altLang="en-US" dirty="0"/>
              <a:t>启发式算法</a:t>
            </a:r>
          </a:p>
        </p:txBody>
      </p:sp>
      <p:sp>
        <p:nvSpPr>
          <p:cNvPr id="3" name="内容占位符 2">
            <a:extLst>
              <a:ext uri="{FF2B5EF4-FFF2-40B4-BE49-F238E27FC236}">
                <a16:creationId xmlns:a16="http://schemas.microsoft.com/office/drawing/2014/main" id="{50298A50-D058-450D-B1BD-8119A7C40044}"/>
              </a:ext>
            </a:extLst>
          </p:cNvPr>
          <p:cNvSpPr>
            <a:spLocks noGrp="1"/>
          </p:cNvSpPr>
          <p:nvPr>
            <p:ph idx="1"/>
          </p:nvPr>
        </p:nvSpPr>
        <p:spPr/>
        <p:txBody>
          <a:bodyPr/>
          <a:lstStyle/>
          <a:p>
            <a:r>
              <a:rPr lang="zh-CN" altLang="en-US" dirty="0"/>
              <a:t>目标函数是光滑函数</a:t>
            </a:r>
            <a:endParaRPr lang="en-US" altLang="zh-CN" dirty="0"/>
          </a:p>
          <a:p>
            <a:endParaRPr lang="en-US" altLang="zh-CN" dirty="0"/>
          </a:p>
          <a:p>
            <a:endParaRPr lang="en-US" altLang="zh-CN" dirty="0"/>
          </a:p>
          <a:p>
            <a:endParaRPr lang="en-US" altLang="zh-CN" dirty="0"/>
          </a:p>
          <a:p>
            <a:endParaRPr lang="en-US" altLang="zh-CN" dirty="0"/>
          </a:p>
          <a:p>
            <a:r>
              <a:rPr lang="zh-CN" altLang="en-US" dirty="0"/>
              <a:t>目标函数非光滑</a:t>
            </a:r>
          </a:p>
        </p:txBody>
      </p:sp>
      <p:pic>
        <p:nvPicPr>
          <p:cNvPr id="4" name="图片 3">
            <a:extLst>
              <a:ext uri="{FF2B5EF4-FFF2-40B4-BE49-F238E27FC236}">
                <a16:creationId xmlns:a16="http://schemas.microsoft.com/office/drawing/2014/main" id="{40A4C594-D149-40BE-90B9-A6A09FB18248}"/>
              </a:ext>
            </a:extLst>
          </p:cNvPr>
          <p:cNvPicPr>
            <a:picLocks noChangeAspect="1"/>
          </p:cNvPicPr>
          <p:nvPr/>
        </p:nvPicPr>
        <p:blipFill>
          <a:blip r:embed="rId2"/>
          <a:stretch>
            <a:fillRect/>
          </a:stretch>
        </p:blipFill>
        <p:spPr>
          <a:xfrm>
            <a:off x="2288704" y="1762339"/>
            <a:ext cx="4920521" cy="2182366"/>
          </a:xfrm>
          <a:prstGeom prst="rect">
            <a:avLst/>
          </a:prstGeom>
        </p:spPr>
      </p:pic>
      <p:pic>
        <p:nvPicPr>
          <p:cNvPr id="5" name="图片 4">
            <a:extLst>
              <a:ext uri="{FF2B5EF4-FFF2-40B4-BE49-F238E27FC236}">
                <a16:creationId xmlns:a16="http://schemas.microsoft.com/office/drawing/2014/main" id="{B5A76E28-7011-49B7-B040-919137D9277B}"/>
              </a:ext>
            </a:extLst>
          </p:cNvPr>
          <p:cNvPicPr>
            <a:picLocks noChangeAspect="1"/>
          </p:cNvPicPr>
          <p:nvPr/>
        </p:nvPicPr>
        <p:blipFill>
          <a:blip r:embed="rId3"/>
          <a:stretch>
            <a:fillRect/>
          </a:stretch>
        </p:blipFill>
        <p:spPr>
          <a:xfrm>
            <a:off x="2320375" y="4542905"/>
            <a:ext cx="4857178" cy="2212884"/>
          </a:xfrm>
          <a:prstGeom prst="rect">
            <a:avLst/>
          </a:prstGeom>
        </p:spPr>
      </p:pic>
    </p:spTree>
    <p:extLst>
      <p:ext uri="{BB962C8B-B14F-4D97-AF65-F5344CB8AC3E}">
        <p14:creationId xmlns:p14="http://schemas.microsoft.com/office/powerpoint/2010/main" val="1182942335"/>
      </p:ext>
    </p:extLst>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E5DEA-326B-43C2-844A-E18CB5900405}"/>
              </a:ext>
            </a:extLst>
          </p:cNvPr>
          <p:cNvSpPr>
            <a:spLocks noGrp="1"/>
          </p:cNvSpPr>
          <p:nvPr>
            <p:ph type="title"/>
          </p:nvPr>
        </p:nvSpPr>
        <p:spPr/>
        <p:txBody>
          <a:bodyPr/>
          <a:lstStyle/>
          <a:p>
            <a:r>
              <a:rPr lang="en-US" altLang="zh-CN" dirty="0"/>
              <a:t>8.0 </a:t>
            </a:r>
            <a:r>
              <a:rPr lang="zh-CN" altLang="en-US" dirty="0"/>
              <a:t>启发式算法</a:t>
            </a:r>
            <a:r>
              <a:rPr lang="en-US" altLang="zh-CN" dirty="0"/>
              <a:t>-</a:t>
            </a:r>
            <a:r>
              <a:rPr lang="zh-CN" altLang="en-US" dirty="0"/>
              <a:t>优化求解</a:t>
            </a:r>
          </a:p>
        </p:txBody>
      </p:sp>
      <p:sp>
        <p:nvSpPr>
          <p:cNvPr id="3" name="内容占位符 2">
            <a:extLst>
              <a:ext uri="{FF2B5EF4-FFF2-40B4-BE49-F238E27FC236}">
                <a16:creationId xmlns:a16="http://schemas.microsoft.com/office/drawing/2014/main" id="{C524F119-982F-49A4-9CBD-3EEA5CE1614D}"/>
              </a:ext>
            </a:extLst>
          </p:cNvPr>
          <p:cNvSpPr>
            <a:spLocks noGrp="1"/>
          </p:cNvSpPr>
          <p:nvPr>
            <p:ph idx="1"/>
          </p:nvPr>
        </p:nvSpPr>
        <p:spPr/>
        <p:txBody>
          <a:bodyPr/>
          <a:lstStyle/>
          <a:p>
            <a:r>
              <a:rPr lang="zh-CN" altLang="en-US" b="0" dirty="0"/>
              <a:t>防止幸存者偏差</a:t>
            </a:r>
            <a:r>
              <a:rPr lang="en-US" altLang="zh-CN" b="0" dirty="0"/>
              <a:t>(survivorship bias)</a:t>
            </a:r>
          </a:p>
          <a:p>
            <a:pPr lvl="1"/>
            <a:r>
              <a:rPr lang="zh-CN" altLang="en-US" b="0" dirty="0"/>
              <a:t>样本不合理，基于数据的建模往往会依赖于数据本身，因而易造成这个问题</a:t>
            </a:r>
            <a:endParaRPr lang="en-US" altLang="zh-CN" b="0" dirty="0"/>
          </a:p>
          <a:p>
            <a:pPr lvl="1"/>
            <a:endParaRPr lang="en-US" altLang="zh-CN" b="0" dirty="0"/>
          </a:p>
          <a:p>
            <a:pPr lvl="1"/>
            <a:endParaRPr lang="en-US" altLang="zh-CN" b="0" dirty="0"/>
          </a:p>
          <a:p>
            <a:pPr lvl="1"/>
            <a:endParaRPr lang="en-US" altLang="zh-CN" b="0" dirty="0"/>
          </a:p>
          <a:p>
            <a:pPr lvl="1"/>
            <a:endParaRPr lang="en-US" altLang="zh-CN" b="0" dirty="0"/>
          </a:p>
          <a:p>
            <a:pPr lvl="1"/>
            <a:endParaRPr lang="en-US" altLang="zh-CN" b="0" dirty="0"/>
          </a:p>
          <a:p>
            <a:pPr lvl="1"/>
            <a:endParaRPr lang="en-US" altLang="zh-CN" b="0" dirty="0"/>
          </a:p>
          <a:p>
            <a:pPr lvl="1"/>
            <a:endParaRPr lang="en-US" altLang="zh-CN" b="0" dirty="0"/>
          </a:p>
          <a:p>
            <a:pPr lvl="1"/>
            <a:r>
              <a:rPr lang="zh-CN" altLang="en-US" b="0" dirty="0"/>
              <a:t>深度学习基本都是基于数据驱动的求解方法，是否会存在这个问题？要如何避免呢？</a:t>
            </a:r>
            <a:endParaRPr lang="en-US" altLang="zh-CN" b="0" dirty="0"/>
          </a:p>
          <a:p>
            <a:pPr lvl="1"/>
            <a:endParaRPr lang="zh-CN" altLang="en-US" dirty="0"/>
          </a:p>
        </p:txBody>
      </p:sp>
      <p:pic>
        <p:nvPicPr>
          <p:cNvPr id="5" name="图片 4">
            <a:extLst>
              <a:ext uri="{FF2B5EF4-FFF2-40B4-BE49-F238E27FC236}">
                <a16:creationId xmlns:a16="http://schemas.microsoft.com/office/drawing/2014/main" id="{B21586EC-1795-4546-A943-B6BF40217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050" y="2673077"/>
            <a:ext cx="4079982" cy="3039587"/>
          </a:xfrm>
          <a:prstGeom prst="rect">
            <a:avLst/>
          </a:prstGeom>
        </p:spPr>
      </p:pic>
      <p:pic>
        <p:nvPicPr>
          <p:cNvPr id="6" name="图片 5">
            <a:extLst>
              <a:ext uri="{FF2B5EF4-FFF2-40B4-BE49-F238E27FC236}">
                <a16:creationId xmlns:a16="http://schemas.microsoft.com/office/drawing/2014/main" id="{610001B8-B3E8-47C4-B95F-95D65DCCFD98}"/>
              </a:ext>
            </a:extLst>
          </p:cNvPr>
          <p:cNvPicPr>
            <a:picLocks noChangeAspect="1"/>
          </p:cNvPicPr>
          <p:nvPr/>
        </p:nvPicPr>
        <p:blipFill>
          <a:blip r:embed="rId3"/>
          <a:stretch>
            <a:fillRect/>
          </a:stretch>
        </p:blipFill>
        <p:spPr>
          <a:xfrm>
            <a:off x="5134497" y="2673077"/>
            <a:ext cx="3972669" cy="3039587"/>
          </a:xfrm>
          <a:prstGeom prst="rect">
            <a:avLst/>
          </a:prstGeom>
        </p:spPr>
      </p:pic>
    </p:spTree>
    <p:extLst>
      <p:ext uri="{BB962C8B-B14F-4D97-AF65-F5344CB8AC3E}">
        <p14:creationId xmlns:p14="http://schemas.microsoft.com/office/powerpoint/2010/main" val="1490135412"/>
      </p:ext>
    </p:extLst>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6F783-2EAF-4331-832D-A79BDD37BCB0}"/>
              </a:ext>
            </a:extLst>
          </p:cNvPr>
          <p:cNvSpPr>
            <a:spLocks noGrp="1"/>
          </p:cNvSpPr>
          <p:nvPr>
            <p:ph type="title"/>
          </p:nvPr>
        </p:nvSpPr>
        <p:spPr/>
        <p:txBody>
          <a:bodyPr/>
          <a:lstStyle/>
          <a:p>
            <a:r>
              <a:rPr lang="en-US" altLang="zh-CN" dirty="0"/>
              <a:t>8.0 </a:t>
            </a:r>
            <a:r>
              <a:rPr lang="zh-CN" altLang="en-US" dirty="0"/>
              <a:t>启发式算法</a:t>
            </a:r>
          </a:p>
        </p:txBody>
      </p:sp>
      <p:sp>
        <p:nvSpPr>
          <p:cNvPr id="3" name="内容占位符 2">
            <a:extLst>
              <a:ext uri="{FF2B5EF4-FFF2-40B4-BE49-F238E27FC236}">
                <a16:creationId xmlns:a16="http://schemas.microsoft.com/office/drawing/2014/main" id="{F3D1DA50-EA38-4F03-BD42-BE799809A139}"/>
              </a:ext>
            </a:extLst>
          </p:cNvPr>
          <p:cNvSpPr>
            <a:spLocks noGrp="1"/>
          </p:cNvSpPr>
          <p:nvPr>
            <p:ph idx="1"/>
          </p:nvPr>
        </p:nvSpPr>
        <p:spPr/>
        <p:txBody>
          <a:bodyPr/>
          <a:lstStyle/>
          <a:p>
            <a:r>
              <a:rPr lang="zh-CN" altLang="en-US" b="0" dirty="0"/>
              <a:t>“墨菲定律”</a:t>
            </a:r>
            <a:endParaRPr lang="en-US" altLang="zh-CN" b="0" dirty="0"/>
          </a:p>
          <a:p>
            <a:pPr lvl="1"/>
            <a:r>
              <a:rPr lang="zh-CN" altLang="en-US" b="0" dirty="0"/>
              <a:t>原话是这样说的：</a:t>
            </a:r>
            <a:r>
              <a:rPr lang="en-US" altLang="zh-CN" b="0" dirty="0"/>
              <a:t>If there are two or more ways to do something, and one of those ways can result in a catastrophe, then someone will do it.</a:t>
            </a:r>
            <a:r>
              <a:rPr lang="zh-CN" altLang="en-US" b="0" dirty="0"/>
              <a:t>（如果有两种或两种以上的方式去做某件事情，而其中一种选择方式将导致灾难，则必定有人会作出这种选择。）</a:t>
            </a:r>
            <a:endParaRPr lang="en-US" altLang="zh-CN" b="0" dirty="0"/>
          </a:p>
          <a:p>
            <a:pPr lvl="1"/>
            <a:r>
              <a:rPr lang="zh-CN" altLang="en-US" b="0" dirty="0"/>
              <a:t>概率优化算法，启发式优化算法</a:t>
            </a:r>
            <a:endParaRPr lang="en-US" altLang="zh-CN" b="0" dirty="0"/>
          </a:p>
          <a:p>
            <a:pPr lvl="2"/>
            <a:r>
              <a:rPr lang="zh-CN" altLang="en-US" b="0" dirty="0"/>
              <a:t>有概率跳出局部最优点，则一定会有这种可能！</a:t>
            </a:r>
            <a:endParaRPr lang="en-US" altLang="zh-CN" b="0" dirty="0"/>
          </a:p>
          <a:p>
            <a:pPr lvl="2"/>
            <a:r>
              <a:rPr lang="zh-CN" altLang="en-US" b="0" dirty="0"/>
              <a:t>当然，你得尝试的次数足够多！</a:t>
            </a:r>
            <a:endParaRPr lang="en-US" altLang="zh-CN" b="0" dirty="0"/>
          </a:p>
          <a:p>
            <a:pPr lvl="1"/>
            <a:r>
              <a:rPr lang="zh-CN" altLang="en-US" b="0" dirty="0"/>
              <a:t>软件测试</a:t>
            </a:r>
            <a:endParaRPr lang="en-US" altLang="zh-CN" b="0" dirty="0"/>
          </a:p>
          <a:p>
            <a:pPr lvl="2"/>
            <a:r>
              <a:rPr lang="zh-CN" altLang="en-US" b="0" dirty="0"/>
              <a:t>充分的测试，一旦有</a:t>
            </a:r>
            <a:r>
              <a:rPr lang="en-US" altLang="zh-CN" b="0" dirty="0"/>
              <a:t>BUG</a:t>
            </a:r>
            <a:r>
              <a:rPr lang="zh-CN" altLang="en-US" b="0" dirty="0"/>
              <a:t>，迟早有人会碰到！</a:t>
            </a:r>
            <a:endParaRPr lang="en-US" altLang="zh-CN" b="0" dirty="0"/>
          </a:p>
          <a:p>
            <a:r>
              <a:rPr lang="zh-CN" altLang="en-US" b="0" dirty="0"/>
              <a:t>优化问题如果是</a:t>
            </a:r>
            <a:r>
              <a:rPr lang="en-US" altLang="zh-CN" b="0" dirty="0"/>
              <a:t>NP-hard</a:t>
            </a:r>
            <a:r>
              <a:rPr lang="zh-CN" altLang="en-US" b="0" dirty="0"/>
              <a:t>的问题</a:t>
            </a:r>
            <a:endParaRPr lang="en-US" altLang="zh-CN" b="0" dirty="0"/>
          </a:p>
          <a:p>
            <a:pPr lvl="1"/>
            <a:r>
              <a:rPr lang="zh-CN" altLang="en-US" b="0" dirty="0"/>
              <a:t>必须采用启发式求解</a:t>
            </a:r>
            <a:r>
              <a:rPr lang="en-US" altLang="zh-CN" b="0" dirty="0"/>
              <a:t>,</a:t>
            </a:r>
            <a:r>
              <a:rPr lang="zh-CN" altLang="en-US" b="0" dirty="0"/>
              <a:t>一般称为近似算法</a:t>
            </a:r>
            <a:endParaRPr lang="en-US" altLang="zh-CN" b="0" dirty="0"/>
          </a:p>
          <a:p>
            <a:pPr lvl="1"/>
            <a:endParaRPr lang="zh-CN" altLang="en-US" dirty="0"/>
          </a:p>
        </p:txBody>
      </p:sp>
      <p:sp>
        <p:nvSpPr>
          <p:cNvPr id="4" name="矩形 3">
            <a:extLst>
              <a:ext uri="{FF2B5EF4-FFF2-40B4-BE49-F238E27FC236}">
                <a16:creationId xmlns:a16="http://schemas.microsoft.com/office/drawing/2014/main" id="{82F64331-9BC8-4817-B62D-9EBEDFD6D23D}"/>
              </a:ext>
            </a:extLst>
          </p:cNvPr>
          <p:cNvSpPr/>
          <p:nvPr/>
        </p:nvSpPr>
        <p:spPr>
          <a:xfrm>
            <a:off x="3152800" y="85715"/>
            <a:ext cx="5976913" cy="954107"/>
          </a:xfrm>
          <a:prstGeom prst="rect">
            <a:avLst/>
          </a:prstGeom>
        </p:spPr>
        <p:txBody>
          <a:bodyPr wrap="square">
            <a:spAutoFit/>
          </a:bodyPr>
          <a:lstStyle/>
          <a:p>
            <a:r>
              <a:rPr lang="en-US" altLang="zh-CN" sz="2800" i="1" dirty="0">
                <a:solidFill>
                  <a:srgbClr val="FF0000"/>
                </a:solidFill>
                <a:latin typeface="Georgia" panose="02040502050405020303" pitchFamily="18" charset="0"/>
              </a:rPr>
              <a:t>"If something can go wrong, it will."</a:t>
            </a:r>
            <a:endParaRPr lang="zh-CN" altLang="en-US" sz="2800" dirty="0">
              <a:solidFill>
                <a:srgbClr val="FF0000"/>
              </a:solidFill>
            </a:endParaRPr>
          </a:p>
        </p:txBody>
      </p:sp>
    </p:spTree>
    <p:extLst>
      <p:ext uri="{BB962C8B-B14F-4D97-AF65-F5344CB8AC3E}">
        <p14:creationId xmlns:p14="http://schemas.microsoft.com/office/powerpoint/2010/main" val="129835192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F652B-FBEE-4A8D-A1C9-979ADA4D5793}"/>
              </a:ext>
            </a:extLst>
          </p:cNvPr>
          <p:cNvSpPr>
            <a:spLocks noGrp="1"/>
          </p:cNvSpPr>
          <p:nvPr>
            <p:ph type="title"/>
          </p:nvPr>
        </p:nvSpPr>
        <p:spPr/>
        <p:txBody>
          <a:bodyPr/>
          <a:lstStyle/>
          <a:p>
            <a:r>
              <a:rPr lang="zh-CN" altLang="en-US" sz="3200" dirty="0"/>
              <a:t>组合优化问题</a:t>
            </a:r>
            <a:r>
              <a:rPr lang="en-US" altLang="zh-CN" sz="3200" dirty="0"/>
              <a:t>(Combinatorial Optimization)</a:t>
            </a:r>
            <a:endParaRPr lang="zh-CN"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87B591-1480-472E-8747-0EFC5B396FCA}"/>
                  </a:ext>
                </a:extLst>
              </p:cNvPr>
              <p:cNvSpPr>
                <a:spLocks noGrp="1"/>
              </p:cNvSpPr>
              <p:nvPr>
                <p:ph idx="1"/>
              </p:nvPr>
            </p:nvSpPr>
            <p:spPr/>
            <p:txBody>
              <a:bodyPr/>
              <a:lstStyle/>
              <a:p>
                <a:r>
                  <a:rPr lang="zh-CN" altLang="en-US" sz="2800" dirty="0"/>
                  <a:t>无论如何，组合优化问题一般都以线性规划、整数规划为基础</a:t>
                </a:r>
                <a:endParaRPr lang="en-US" altLang="zh-CN" sz="2800" dirty="0"/>
              </a:p>
              <a:p>
                <a:r>
                  <a:rPr lang="zh-CN" altLang="en-US" sz="2800" dirty="0"/>
                  <a:t>常见的经典组合优化问题</a:t>
                </a:r>
                <a:endParaRPr lang="en-US" altLang="zh-CN" sz="2800" dirty="0"/>
              </a:p>
              <a:p>
                <a:pPr lvl="1"/>
                <a:r>
                  <a:rPr lang="zh-CN" altLang="en-US" sz="2400" dirty="0"/>
                  <a:t>划分问题</a:t>
                </a:r>
                <a:r>
                  <a:rPr lang="en-US" altLang="zh-CN" sz="2400" dirty="0"/>
                  <a:t>(Partitioning);</a:t>
                </a:r>
                <a:r>
                  <a:rPr lang="zh-CN" altLang="en-US" sz="2400" dirty="0"/>
                  <a:t>调度问题</a:t>
                </a:r>
                <a:r>
                  <a:rPr lang="en-US" altLang="zh-CN" sz="2400" dirty="0"/>
                  <a:t>(Scheduling);</a:t>
                </a:r>
                <a:r>
                  <a:rPr lang="zh-CN" altLang="en-US" sz="2400" dirty="0"/>
                  <a:t>装箱问题（</a:t>
                </a:r>
                <a:r>
                  <a:rPr lang="en-US" altLang="zh-CN" sz="2400" dirty="0"/>
                  <a:t>Bin Packing);</a:t>
                </a:r>
                <a:r>
                  <a:rPr lang="zh-CN" altLang="en-US" sz="2400" dirty="0"/>
                  <a:t>背包问题（</a:t>
                </a:r>
                <a:r>
                  <a:rPr lang="en-US" altLang="zh-CN" sz="2400" dirty="0"/>
                  <a:t>Knapsack</a:t>
                </a:r>
                <a:r>
                  <a:rPr lang="zh-CN" altLang="en-US" sz="2400" dirty="0"/>
                  <a:t>）</a:t>
                </a:r>
                <a:r>
                  <a:rPr lang="en-US" altLang="zh-CN" sz="2400" dirty="0"/>
                  <a:t>;</a:t>
                </a:r>
                <a:r>
                  <a:rPr lang="zh-CN" altLang="en-US" sz="2400" dirty="0"/>
                  <a:t>指派问题（</a:t>
                </a:r>
                <a:r>
                  <a:rPr lang="en-US" altLang="zh-CN" sz="2400" dirty="0"/>
                  <a:t>Assignment</a:t>
                </a:r>
                <a:r>
                  <a:rPr lang="zh-CN" altLang="en-US" sz="2400" dirty="0"/>
                  <a:t>）</a:t>
                </a:r>
                <a:r>
                  <a:rPr lang="en-US" altLang="zh-CN" sz="2400" dirty="0"/>
                  <a:t>;</a:t>
                </a:r>
                <a:r>
                  <a:rPr lang="zh-CN" altLang="en-US" sz="2400" dirty="0"/>
                  <a:t>旅行商问题（</a:t>
                </a:r>
                <a:r>
                  <a:rPr lang="en-US" altLang="zh-CN" sz="2400" dirty="0"/>
                  <a:t>Travelling Salesman Problem);</a:t>
                </a:r>
                <a:r>
                  <a:rPr lang="zh-CN" altLang="en-US" sz="2400" dirty="0"/>
                  <a:t>斯坦纳最小树问题</a:t>
                </a:r>
                <a:r>
                  <a:rPr lang="en-US" altLang="zh-CN" sz="2400" dirty="0"/>
                  <a:t>(Steiner Minimal Tree);</a:t>
                </a:r>
                <a:r>
                  <a:rPr lang="zh-CN" altLang="en-US" sz="2400" dirty="0"/>
                  <a:t>网络中的组合优化问题、最小生成树</a:t>
                </a:r>
                <a:r>
                  <a:rPr lang="en-US" altLang="zh-CN" sz="2400" dirty="0"/>
                  <a:t>(Minimal Spanning Tree);</a:t>
                </a:r>
                <a:r>
                  <a:rPr lang="zh-CN" altLang="en-US" sz="2400" dirty="0"/>
                  <a:t>最大流问题（</a:t>
                </a:r>
                <a:r>
                  <a:rPr lang="en-US" altLang="zh-CN" sz="2400" dirty="0"/>
                  <a:t>Max-flow Problem);</a:t>
                </a:r>
                <a:r>
                  <a:rPr lang="zh-CN" altLang="en-US" sz="2400" dirty="0"/>
                  <a:t>最小费用流问题</a:t>
                </a:r>
                <a:r>
                  <a:rPr lang="en-US" altLang="zh-CN" sz="2400" dirty="0"/>
                  <a:t>(Min-cost flow Problem)</a:t>
                </a:r>
              </a:p>
              <a:p>
                <a:r>
                  <a:rPr lang="zh-CN" altLang="en-US" sz="2800" dirty="0"/>
                  <a:t>组合优化</a:t>
                </a:r>
                <a:endParaRPr lang="en-US" altLang="zh-CN" sz="2800" dirty="0"/>
              </a:p>
              <a:p>
                <a:pPr lvl="1"/>
                <a:r>
                  <a:rPr lang="zh-CN" altLang="en-US" sz="2400" dirty="0"/>
                  <a:t>实例集合中的每个实例</a:t>
                </a:r>
                <a14:m>
                  <m:oMath xmlns:m="http://schemas.openxmlformats.org/officeDocument/2006/math">
                    <m:r>
                      <a:rPr lang="en-US" altLang="zh-CN" sz="2400" b="1" i="1" smtClean="0">
                        <a:latin typeface="Cambria Math" panose="02040503050406030204" pitchFamily="18" charset="0"/>
                      </a:rPr>
                      <m:t>𝑰</m:t>
                    </m:r>
                  </m:oMath>
                </a14:m>
                <a:r>
                  <a:rPr lang="en-US" altLang="zh-CN" sz="2400" dirty="0"/>
                  <a:t>,</a:t>
                </a:r>
                <a:r>
                  <a:rPr lang="zh-CN" altLang="en-US" sz="2400" dirty="0"/>
                  <a:t>有一个有穷的可行解集合</a:t>
                </a:r>
                <a14:m>
                  <m:oMath xmlns:m="http://schemas.openxmlformats.org/officeDocument/2006/math">
                    <m:r>
                      <a:rPr lang="en-US" altLang="zh-CN" sz="2400" b="1" i="1" smtClean="0">
                        <a:latin typeface="Cambria Math" panose="02040503050406030204" pitchFamily="18" charset="0"/>
                      </a:rPr>
                      <m:t>𝑺</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𝑰</m:t>
                    </m:r>
                    <m:r>
                      <a:rPr lang="en-US" altLang="zh-CN" sz="2400" b="1" i="1" smtClean="0">
                        <a:latin typeface="Cambria Math" panose="02040503050406030204" pitchFamily="18" charset="0"/>
                      </a:rPr>
                      <m:t>)</m:t>
                    </m:r>
                  </m:oMath>
                </a14:m>
                <a:r>
                  <a:rPr lang="en-US" altLang="zh-CN" sz="2400" dirty="0"/>
                  <a:t>,</a:t>
                </a:r>
                <a:r>
                  <a:rPr lang="zh-CN" altLang="en-US" sz="2400" dirty="0"/>
                  <a:t>目标函数</a:t>
                </a:r>
                <a14:m>
                  <m:oMath xmlns:m="http://schemas.openxmlformats.org/officeDocument/2006/math">
                    <m:r>
                      <a:rPr lang="en-US" altLang="zh-CN" sz="2400" b="1" i="1" dirty="0" smtClean="0">
                        <a:latin typeface="Cambria Math" panose="02040503050406030204" pitchFamily="18" charset="0"/>
                      </a:rPr>
                      <m:t>𝒇</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𝑰</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𝝈</m:t>
                        </m:r>
                      </m:e>
                    </m: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𝝈</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𝑺</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𝑰</m:t>
                    </m:r>
                    <m:r>
                      <a:rPr lang="en-US" altLang="zh-CN" sz="2400" b="1" i="1" dirty="0" smtClean="0">
                        <a:latin typeface="Cambria Math" panose="02040503050406030204" pitchFamily="18" charset="0"/>
                      </a:rPr>
                      <m:t>)</m:t>
                    </m:r>
                  </m:oMath>
                </a14:m>
                <a:r>
                  <a:rPr lang="en-US" altLang="zh-CN" sz="2400" dirty="0"/>
                  <a:t>:</a:t>
                </a:r>
                <a:r>
                  <a:rPr lang="zh-CN" altLang="en-US" sz="2400" dirty="0"/>
                  <a:t>最优解</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𝝈</m:t>
                        </m:r>
                      </m:e>
                      <m:sup>
                        <m:r>
                          <a:rPr lang="en-US" altLang="zh-CN" sz="2400" b="1" i="1" dirty="0" smtClean="0">
                            <a:latin typeface="Cambria Math" panose="02040503050406030204" pitchFamily="18" charset="0"/>
                          </a:rPr>
                          <m:t>∗</m:t>
                        </m:r>
                      </m:sup>
                    </m:sSup>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𝒇</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𝑰</m:t>
                        </m:r>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𝝈</m:t>
                            </m:r>
                          </m:e>
                          <m:sup>
                            <m:r>
                              <a:rPr lang="en-US" altLang="zh-CN" sz="2400" b="1" i="1" dirty="0" smtClean="0">
                                <a:latin typeface="Cambria Math" panose="02040503050406030204" pitchFamily="18" charset="0"/>
                              </a:rPr>
                              <m:t>∗</m:t>
                            </m:r>
                          </m:sup>
                        </m:sSup>
                      </m:e>
                    </m: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𝒇</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𝑰</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𝝈</m:t>
                        </m:r>
                      </m:e>
                    </m: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𝝈</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𝑺</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𝑰</m:t>
                    </m:r>
                    <m:r>
                      <a:rPr lang="en-US" altLang="zh-CN" sz="2400" b="1" i="1" dirty="0" smtClean="0">
                        <a:latin typeface="Cambria Math" panose="02040503050406030204" pitchFamily="18" charset="0"/>
                      </a:rPr>
                      <m:t>)</m:t>
                    </m:r>
                  </m:oMath>
                </a14:m>
                <a:r>
                  <a:rPr lang="en-US" altLang="zh-CN" sz="2400" dirty="0"/>
                  <a:t>,</a:t>
                </a:r>
                <a:r>
                  <a:rPr lang="zh-CN" altLang="en-US" sz="2400" dirty="0"/>
                  <a:t>或者</a:t>
                </a:r>
                <a14:m>
                  <m:oMath xmlns:m="http://schemas.openxmlformats.org/officeDocument/2006/math">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𝑰</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𝝈</m:t>
                            </m:r>
                          </m:e>
                          <m:sup>
                            <m:r>
                              <a:rPr lang="en-US" altLang="zh-CN" sz="2400" i="1" dirty="0">
                                <a:latin typeface="Cambria Math" panose="02040503050406030204" pitchFamily="18" charset="0"/>
                              </a:rPr>
                              <m:t>∗</m:t>
                            </m:r>
                          </m:sup>
                        </m:sSup>
                      </m:e>
                    </m:d>
                    <m:r>
                      <a:rPr lang="en-US" altLang="zh-CN" sz="2400" b="1" i="1" dirty="0" smtClean="0">
                        <a:latin typeface="Cambria Math" panose="02040503050406030204" pitchFamily="18" charset="0"/>
                      </a:rPr>
                      <m:t>≤</m:t>
                    </m:r>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𝑰</m:t>
                        </m:r>
                        <m:r>
                          <a:rPr lang="en-US" altLang="zh-CN" sz="2400" i="1" dirty="0">
                            <a:latin typeface="Cambria Math" panose="02040503050406030204" pitchFamily="18" charset="0"/>
                          </a:rPr>
                          <m:t>,</m:t>
                        </m:r>
                        <m:r>
                          <a:rPr lang="en-US" altLang="zh-CN" sz="2400" i="1" dirty="0">
                            <a:latin typeface="Cambria Math" panose="02040503050406030204" pitchFamily="18" charset="0"/>
                          </a:rPr>
                          <m:t>𝝈</m:t>
                        </m:r>
                      </m:e>
                    </m:d>
                    <m:r>
                      <a:rPr lang="en-US" altLang="zh-CN" sz="2400" i="1" dirty="0">
                        <a:latin typeface="Cambria Math" panose="02040503050406030204" pitchFamily="18" charset="0"/>
                      </a:rPr>
                      <m:t>,∀</m:t>
                    </m:r>
                    <m:r>
                      <a:rPr lang="en-US" altLang="zh-CN" sz="2400" i="1" dirty="0">
                        <a:latin typeface="Cambria Math" panose="02040503050406030204" pitchFamily="18" charset="0"/>
                      </a:rPr>
                      <m:t>𝝈</m:t>
                    </m:r>
                    <m:r>
                      <a:rPr lang="en-US" altLang="zh-CN" sz="2400" i="1" dirty="0">
                        <a:latin typeface="Cambria Math" panose="02040503050406030204" pitchFamily="18" charset="0"/>
                      </a:rPr>
                      <m:t>∈</m:t>
                    </m:r>
                    <m:r>
                      <a:rPr lang="en-US" altLang="zh-CN" sz="2400" i="1" dirty="0">
                        <a:latin typeface="Cambria Math" panose="02040503050406030204" pitchFamily="18" charset="0"/>
                      </a:rPr>
                      <m:t>𝑺</m:t>
                    </m:r>
                    <m:r>
                      <a:rPr lang="en-US" altLang="zh-CN" sz="2400" i="1" dirty="0">
                        <a:latin typeface="Cambria Math" panose="02040503050406030204" pitchFamily="18" charset="0"/>
                      </a:rPr>
                      <m:t>(</m:t>
                    </m:r>
                    <m:r>
                      <a:rPr lang="en-US" altLang="zh-CN" sz="2400" i="1" dirty="0">
                        <a:latin typeface="Cambria Math" panose="02040503050406030204" pitchFamily="18" charset="0"/>
                      </a:rPr>
                      <m:t>𝑰</m:t>
                    </m:r>
                    <m:r>
                      <a:rPr lang="en-US" altLang="zh-CN" sz="2400" i="1" dirty="0">
                        <a:latin typeface="Cambria Math" panose="02040503050406030204" pitchFamily="18" charset="0"/>
                      </a:rPr>
                      <m:t>)</m:t>
                    </m:r>
                  </m:oMath>
                </a14:m>
                <a:r>
                  <a:rPr lang="en-US" altLang="zh-CN" sz="2400" dirty="0"/>
                  <a:t>,</a:t>
                </a:r>
              </a:p>
            </p:txBody>
          </p:sp>
        </mc:Choice>
        <mc:Fallback xmlns="">
          <p:sp>
            <p:nvSpPr>
              <p:cNvPr id="3" name="内容占位符 2">
                <a:extLst>
                  <a:ext uri="{FF2B5EF4-FFF2-40B4-BE49-F238E27FC236}">
                    <a16:creationId xmlns:a16="http://schemas.microsoft.com/office/drawing/2014/main" id="{1D87B591-1480-472E-8747-0EFC5B396FCA}"/>
                  </a:ext>
                </a:extLst>
              </p:cNvPr>
              <p:cNvSpPr>
                <a:spLocks noGrp="1" noRot="1" noChangeAspect="1" noMove="1" noResize="1" noEditPoints="1" noAdjustHandles="1" noChangeArrowheads="1" noChangeShapeType="1" noTextEdit="1"/>
              </p:cNvSpPr>
              <p:nvPr>
                <p:ph idx="1"/>
              </p:nvPr>
            </p:nvSpPr>
            <p:spPr>
              <a:blipFill>
                <a:blip r:embed="rId2"/>
                <a:stretch>
                  <a:fillRect l="-1190" t="-1085" r="-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605638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BED48-B1E4-4BA9-8803-F31BBCAE5949}"/>
              </a:ext>
            </a:extLst>
          </p:cNvPr>
          <p:cNvSpPr>
            <a:spLocks noGrp="1"/>
          </p:cNvSpPr>
          <p:nvPr>
            <p:ph type="title"/>
          </p:nvPr>
        </p:nvSpPr>
        <p:spPr/>
        <p:txBody>
          <a:bodyPr/>
          <a:lstStyle/>
          <a:p>
            <a:r>
              <a:rPr lang="zh-CN" altLang="en-US" dirty="0"/>
              <a:t>组合优化问题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40B4CA-6A4B-4B67-ACE6-2FD7D0C6651E}"/>
                  </a:ext>
                </a:extLst>
              </p:cNvPr>
              <p:cNvSpPr>
                <a:spLocks noGrp="1"/>
              </p:cNvSpPr>
              <p:nvPr>
                <p:ph idx="1"/>
              </p:nvPr>
            </p:nvSpPr>
            <p:spPr/>
            <p:txBody>
              <a:bodyPr/>
              <a:lstStyle/>
              <a:p>
                <a:r>
                  <a:rPr lang="zh-CN" altLang="en-US" sz="2800" dirty="0"/>
                  <a:t>许多组合优化问题可以用拟阵</a:t>
                </a:r>
                <a:r>
                  <a:rPr lang="en-US" altLang="zh-CN" sz="2800" dirty="0"/>
                  <a:t>(Matroid)</a:t>
                </a:r>
                <a:r>
                  <a:rPr lang="zh-CN" altLang="en-US" sz="2800" dirty="0"/>
                  <a:t>来进行抽象的形式化表达</a:t>
                </a:r>
                <a:endParaRPr lang="en-US" altLang="zh-CN" sz="2800" dirty="0"/>
              </a:p>
              <a:p>
                <a:pPr lvl="1"/>
                <a:r>
                  <a:rPr lang="zh-CN" altLang="en-US" sz="2400" dirty="0"/>
                  <a:t>给定系统</a:t>
                </a:r>
                <a14:m>
                  <m:oMath xmlns:m="http://schemas.openxmlformats.org/officeDocument/2006/math">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𝑬</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ℱ</m:t>
                        </m:r>
                      </m:e>
                    </m:d>
                  </m:oMath>
                </a14:m>
                <a:r>
                  <a:rPr lang="en-US" altLang="zh-CN" sz="2400" dirty="0"/>
                  <a:t>,</a:t>
                </a:r>
                <a:r>
                  <a:rPr lang="zh-CN" altLang="en-US" sz="2400" dirty="0"/>
                  <a:t>其中</a:t>
                </a:r>
                <a14:m>
                  <m:oMath xmlns:m="http://schemas.openxmlformats.org/officeDocument/2006/math">
                    <m:r>
                      <a:rPr lang="en-US" altLang="zh-CN" sz="2400" b="1" i="1" smtClean="0">
                        <a:latin typeface="Cambria Math" panose="02040503050406030204" pitchFamily="18" charset="0"/>
                      </a:rPr>
                      <m:t>𝑬</m:t>
                    </m:r>
                  </m:oMath>
                </a14:m>
                <a:r>
                  <a:rPr lang="zh-CN" altLang="en-US" sz="2400" dirty="0"/>
                  <a:t>是有限集合，</a:t>
                </a:r>
                <a14:m>
                  <m:oMath xmlns:m="http://schemas.openxmlformats.org/officeDocument/2006/math">
                    <m:r>
                      <a:rPr lang="en-US" altLang="zh-CN" sz="2400" b="1" i="1" smtClean="0">
                        <a:latin typeface="Cambria Math" panose="02040503050406030204" pitchFamily="18" charset="0"/>
                      </a:rPr>
                      <m:t>ℱ</m:t>
                    </m:r>
                  </m:oMath>
                </a14:m>
                <a:r>
                  <a:rPr lang="zh-CN" altLang="en-US" sz="2400" dirty="0"/>
                  <a:t>是集合</a:t>
                </a:r>
                <a14:m>
                  <m:oMath xmlns:m="http://schemas.openxmlformats.org/officeDocument/2006/math">
                    <m:r>
                      <a:rPr lang="en-US" altLang="zh-CN" sz="2400" b="1" i="1" smtClean="0">
                        <a:latin typeface="Cambria Math" panose="02040503050406030204" pitchFamily="18" charset="0"/>
                      </a:rPr>
                      <m:t>𝑬</m:t>
                    </m:r>
                  </m:oMath>
                </a14:m>
                <a:r>
                  <a:rPr lang="zh-CN" altLang="en-US" sz="2400" dirty="0"/>
                  <a:t>上的幂集合，也就是</a:t>
                </a:r>
                <a14:m>
                  <m:oMath xmlns:m="http://schemas.openxmlformats.org/officeDocument/2006/math">
                    <m:r>
                      <a:rPr lang="en-US" altLang="zh-CN" sz="2400" b="1" i="1" smtClean="0">
                        <a:latin typeface="Cambria Math" panose="02040503050406030204" pitchFamily="18" charset="0"/>
                      </a:rPr>
                      <m:t>ℱ</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𝟐</m:t>
                        </m:r>
                      </m:e>
                      <m:sup>
                        <m:r>
                          <a:rPr lang="en-US" altLang="zh-CN" sz="2400" b="1" i="1" smtClean="0">
                            <a:latin typeface="Cambria Math" panose="02040503050406030204" pitchFamily="18" charset="0"/>
                          </a:rPr>
                          <m:t>𝑬</m:t>
                        </m:r>
                      </m:sup>
                    </m:sSup>
                  </m:oMath>
                </a14:m>
                <a:r>
                  <a:rPr lang="en-US" altLang="zh-CN" sz="2400" dirty="0"/>
                  <a:t>,</a:t>
                </a:r>
                <a:r>
                  <a:rPr lang="zh-CN" altLang="en-US" sz="2400" dirty="0"/>
                  <a:t>代价函数</a:t>
                </a:r>
                <a14:m>
                  <m:oMath xmlns:m="http://schemas.openxmlformats.org/officeDocument/2006/math">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ℱ</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𝑹</m:t>
                    </m:r>
                  </m:oMath>
                </a14:m>
                <a:r>
                  <a:rPr lang="en-US" altLang="zh-CN" sz="2400" dirty="0"/>
                  <a:t>,</a:t>
                </a:r>
                <a:r>
                  <a:rPr lang="zh-CN" altLang="en-US" sz="2400" dirty="0"/>
                  <a:t>寻找代价最小或最大的幂集中的元素</a:t>
                </a:r>
                <a:endParaRPr lang="en-US" altLang="zh-CN" sz="2400" dirty="0"/>
              </a:p>
              <a:p>
                <a:pPr lvl="1"/>
                <a:r>
                  <a:rPr lang="zh-CN" altLang="en-US" sz="2400" dirty="0"/>
                  <a:t>模函数</a:t>
                </a:r>
                <a14:m>
                  <m:oMath xmlns:m="http://schemas.openxmlformats.org/officeDocument/2006/math">
                    <m:r>
                      <a:rPr lang="en-US" altLang="zh-CN" sz="2400" b="1" i="1" smtClean="0">
                        <a:latin typeface="Cambria Math" panose="02040503050406030204" pitchFamily="18" charset="0"/>
                      </a:rPr>
                      <m:t>𝒄</m:t>
                    </m:r>
                  </m:oMath>
                </a14:m>
                <a:r>
                  <a:rPr lang="zh-CN" altLang="en-US" sz="2400" dirty="0"/>
                  <a:t>可定义为：</a:t>
                </a:r>
                <a14:m>
                  <m:oMath xmlns:m="http://schemas.openxmlformats.org/officeDocument/2006/math">
                    <m:r>
                      <a:rPr lang="en-US" altLang="zh-CN" sz="2400" b="1" i="1" smtClean="0">
                        <a:latin typeface="Cambria Math" panose="02040503050406030204" pitchFamily="18" charset="0"/>
                      </a:rPr>
                      <m:t>𝒄</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𝑿</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m:t>
                        </m:r>
                      </m:e>
                    </m:d>
                    <m:r>
                      <a:rPr lang="en-US" altLang="zh-CN" sz="2400" b="1" i="1" smtClean="0">
                        <a:latin typeface="Cambria Math" panose="02040503050406030204" pitchFamily="18" charset="0"/>
                      </a:rPr>
                      <m:t>+</m:t>
                    </m:r>
                    <m:nary>
                      <m:naryPr>
                        <m:chr m:val="∑"/>
                        <m:supHide m:val="on"/>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sub>
                      <m:sup/>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d>
                          <m:dPr>
                            <m:ctrlPr>
                              <a:rPr lang="en-US" altLang="zh-CN" sz="2400" b="1" i="1" smtClean="0">
                                <a:latin typeface="Cambria Math" panose="02040503050406030204" pitchFamily="18" charset="0"/>
                              </a:rPr>
                            </m:ctrlPr>
                          </m:dPr>
                          <m:e>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m:t>
                                </m:r>
                              </m:e>
                            </m:d>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e>
                    </m:nary>
                  </m:oMath>
                </a14:m>
                <a:r>
                  <a:rPr lang="en-US" altLang="zh-CN" sz="2400" dirty="0"/>
                  <a:t>,</a:t>
                </a:r>
                <a:r>
                  <a:rPr lang="zh-CN" altLang="en-US" sz="2400" dirty="0"/>
                  <a:t>或者等价于：</a:t>
                </a:r>
                <a14:m>
                  <m:oMath xmlns:m="http://schemas.openxmlformats.org/officeDocument/2006/math">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𝑹</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𝒄</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𝑿</m:t>
                        </m:r>
                      </m:e>
                    </m:d>
                    <m:r>
                      <a:rPr lang="en-US" altLang="zh-CN" sz="2400" b="1" i="1" smtClean="0">
                        <a:latin typeface="Cambria Math" panose="02040503050406030204" pitchFamily="18" charset="0"/>
                      </a:rPr>
                      <m:t>=</m:t>
                    </m:r>
                    <m:nary>
                      <m:naryPr>
                        <m:chr m:val="∑"/>
                        <m:supHide m:val="on"/>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𝒆</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sub>
                      <m:sup/>
                      <m:e>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𝒆</m:t>
                        </m:r>
                        <m:r>
                          <a:rPr lang="en-US" altLang="zh-CN" sz="2400" b="1" i="1" smtClean="0">
                            <a:latin typeface="Cambria Math" panose="02040503050406030204" pitchFamily="18" charset="0"/>
                          </a:rPr>
                          <m:t>)</m:t>
                        </m:r>
                      </m:e>
                    </m:nary>
                  </m:oMath>
                </a14:m>
                <a:endParaRPr lang="en-US" altLang="zh-CN" sz="2400" dirty="0"/>
              </a:p>
              <a:p>
                <a:r>
                  <a:rPr lang="zh-CN" altLang="en-US" sz="2800" dirty="0"/>
                  <a:t>其中</a:t>
                </a:r>
                <a14:m>
                  <m:oMath xmlns:m="http://schemas.openxmlformats.org/officeDocument/2006/math">
                    <m:r>
                      <a:rPr lang="en-US" altLang="zh-CN" sz="2800" b="1" i="1" smtClean="0">
                        <a:latin typeface="Cambria Math" panose="02040503050406030204" pitchFamily="18" charset="0"/>
                      </a:rPr>
                      <m:t>ℱ</m:t>
                    </m:r>
                  </m:oMath>
                </a14:m>
                <a:r>
                  <a:rPr lang="zh-CN" altLang="en-US" sz="2800" dirty="0"/>
                  <a:t>一般描述了一个独立系统或者拟阵，这与线性代数中的线性无关性类似</a:t>
                </a:r>
                <a:endParaRPr lang="en-US" altLang="zh-CN" sz="2800" dirty="0"/>
              </a:p>
              <a:p>
                <a:pPr lvl="1"/>
                <a:r>
                  <a:rPr lang="zh-CN" altLang="en-US" sz="2400" dirty="0"/>
                  <a:t>回忆线性规划中的基向量，线性无关，则任何基向量的子集列也线性无关</a:t>
                </a:r>
                <a:endParaRPr lang="en-US" altLang="zh-CN" sz="2400" dirty="0"/>
              </a:p>
              <a:p>
                <a:pPr lvl="1"/>
                <a:r>
                  <a:rPr lang="zh-CN" altLang="en-US" sz="2400" dirty="0"/>
                  <a:t>回忆线性规划中的基向量不唯一，但等价；如果一个基向量的维数小于列向量空间的维数，则必定可以从一个基向量空间中取出一个向量加入来形成完整的基向量</a:t>
                </a:r>
              </a:p>
            </p:txBody>
          </p:sp>
        </mc:Choice>
        <mc:Fallback xmlns="">
          <p:sp>
            <p:nvSpPr>
              <p:cNvPr id="3" name="内容占位符 2">
                <a:extLst>
                  <a:ext uri="{FF2B5EF4-FFF2-40B4-BE49-F238E27FC236}">
                    <a16:creationId xmlns:a16="http://schemas.microsoft.com/office/drawing/2014/main" id="{D540B4CA-6A4B-4B67-ACE6-2FD7D0C6651E}"/>
                  </a:ext>
                </a:extLst>
              </p:cNvPr>
              <p:cNvSpPr>
                <a:spLocks noGrp="1" noRot="1" noChangeAspect="1" noMove="1" noResize="1" noEditPoints="1" noAdjustHandles="1" noChangeArrowheads="1" noChangeShapeType="1" noTextEdit="1"/>
              </p:cNvSpPr>
              <p:nvPr>
                <p:ph idx="1"/>
              </p:nvPr>
            </p:nvSpPr>
            <p:spPr>
              <a:blipFill>
                <a:blip r:embed="rId2"/>
                <a:stretch>
                  <a:fillRect l="-1190" t="-1410" r="-1124" b="-79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663342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567CA-4811-4617-9359-8976EFBA46DA}"/>
              </a:ext>
            </a:extLst>
          </p:cNvPr>
          <p:cNvSpPr>
            <a:spLocks noGrp="1"/>
          </p:cNvSpPr>
          <p:nvPr>
            <p:ph type="title"/>
          </p:nvPr>
        </p:nvSpPr>
        <p:spPr/>
        <p:txBody>
          <a:bodyPr/>
          <a:lstStyle/>
          <a:p>
            <a:r>
              <a:rPr lang="zh-CN" altLang="en-US" dirty="0"/>
              <a:t>组合优化问题</a:t>
            </a:r>
            <a:r>
              <a:rPr lang="en-US" altLang="zh-CN" dirty="0"/>
              <a:t>-</a:t>
            </a:r>
            <a:r>
              <a:rPr lang="zh-CN" altLang="en-US" dirty="0"/>
              <a:t>独立系统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7CB256-9DEE-4804-BDA3-EF479043D8DC}"/>
                  </a:ext>
                </a:extLst>
              </p:cNvPr>
              <p:cNvSpPr>
                <a:spLocks noGrp="1"/>
              </p:cNvSpPr>
              <p:nvPr>
                <p:ph idx="1"/>
              </p:nvPr>
            </p:nvSpPr>
            <p:spPr/>
            <p:txBody>
              <a:bodyPr/>
              <a:lstStyle/>
              <a:p>
                <a:r>
                  <a:rPr lang="zh-CN" altLang="en-US" dirty="0"/>
                  <a:t>一个集合系统</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m:t>
                    </m:r>
                  </m:oMath>
                </a14:m>
                <a:r>
                  <a:rPr lang="zh-CN" altLang="en-US" dirty="0"/>
                  <a:t>称为独立系统：</a:t>
                </a:r>
                <a:endParaRPr lang="en-US" altLang="zh-CN" dirty="0"/>
              </a:p>
              <a:p>
                <a:pPr lvl="1"/>
                <a:r>
                  <a:rPr lang="zh-CN" altLang="en-US" dirty="0"/>
                  <a:t>空集</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ℱ</m:t>
                    </m:r>
                    <m:r>
                      <a:rPr lang="en-US" altLang="zh-CN" b="1" i="1" smtClean="0">
                        <a:latin typeface="Cambria Math" panose="02040503050406030204" pitchFamily="18" charset="0"/>
                        <a:ea typeface="Cambria Math" panose="02040503050406030204" pitchFamily="18" charset="0"/>
                      </a:rPr>
                      <m:t>;</m:t>
                    </m:r>
                  </m:oMath>
                </a14:m>
                <a:endParaRPr lang="en-US" altLang="zh-CN" b="1" dirty="0">
                  <a:ea typeface="Cambria Math" panose="02040503050406030204" pitchFamily="18" charset="0"/>
                </a:endParaRPr>
              </a:p>
              <a:p>
                <a:pPr lvl="1"/>
                <a:r>
                  <a:rPr lang="zh-CN" altLang="en-US" dirty="0"/>
                  <a:t>继承性：</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𝒀</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oMath>
                </a14:m>
                <a:endParaRPr lang="en-US" altLang="zh-CN" dirty="0"/>
              </a:p>
              <a:p>
                <a:r>
                  <a:rPr lang="zh-CN" altLang="en-US" dirty="0"/>
                  <a:t>集合</a:t>
                </a:r>
                <a14:m>
                  <m:oMath xmlns:m="http://schemas.openxmlformats.org/officeDocument/2006/math">
                    <m:r>
                      <a:rPr lang="en-US" altLang="zh-CN" b="1" i="1" smtClean="0">
                        <a:latin typeface="Cambria Math" panose="02040503050406030204" pitchFamily="18" charset="0"/>
                      </a:rPr>
                      <m:t>ℱ</m:t>
                    </m:r>
                  </m:oMath>
                </a14:m>
                <a:r>
                  <a:rPr lang="zh-CN" altLang="en-US" dirty="0"/>
                  <a:t>的元素称为独立的，而</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𝟐</m:t>
                        </m:r>
                      </m:e>
                      <m:sup>
                        <m:r>
                          <a:rPr lang="en-US" altLang="zh-CN" b="1" i="1" smtClean="0">
                            <a:latin typeface="Cambria Math" panose="02040503050406030204" pitchFamily="18" charset="0"/>
                          </a:rPr>
                          <m:t>𝑬</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 </m:t>
                    </m:r>
                  </m:oMath>
                </a14:m>
                <a:r>
                  <a:rPr lang="zh-CN" altLang="en-US" dirty="0"/>
                  <a:t>的元素称为相关的</a:t>
                </a:r>
                <a:endParaRPr lang="en-US" altLang="zh-CN" dirty="0"/>
              </a:p>
              <a:p>
                <a:pPr lvl="1"/>
                <a:r>
                  <a:rPr lang="zh-CN" altLang="en-US" dirty="0"/>
                  <a:t>最小相关集合称为环</a:t>
                </a:r>
                <a:r>
                  <a:rPr lang="en-US" altLang="zh-CN" dirty="0"/>
                  <a:t>(circuits)</a:t>
                </a:r>
              </a:p>
              <a:p>
                <a:pPr lvl="1"/>
                <a:r>
                  <a:rPr lang="zh-CN" altLang="en-US" dirty="0"/>
                  <a:t>最大独立集合称为基</a:t>
                </a:r>
                <a:r>
                  <a:rPr lang="en-US" altLang="zh-CN" dirty="0"/>
                  <a:t>(bases)</a:t>
                </a:r>
              </a:p>
              <a:p>
                <a:pPr lvl="1"/>
                <a14:m>
                  <m:oMath xmlns:m="http://schemas.openxmlformats.org/officeDocument/2006/math">
                    <m:r>
                      <m:rPr>
                        <m:sty m:val="p"/>
                      </m:rPr>
                      <a:rPr lang="en-US" altLang="zh-CN" i="1" dirty="0">
                        <a:latin typeface="Cambria Math" panose="02040503050406030204" pitchFamily="18" charset="0"/>
                      </a:rPr>
                      <m:t>X</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𝑬</m:t>
                    </m:r>
                  </m:oMath>
                </a14:m>
                <a:r>
                  <a:rPr lang="en-US" altLang="zh-CN" dirty="0"/>
                  <a:t>,</a:t>
                </a:r>
                <a14:m>
                  <m:oMath xmlns:m="http://schemas.openxmlformats.org/officeDocument/2006/math">
                    <m:r>
                      <a:rPr lang="en-US" altLang="zh-CN" b="1" i="1" dirty="0" smtClean="0">
                        <a:latin typeface="Cambria Math" panose="02040503050406030204" pitchFamily="18" charset="0"/>
                      </a:rPr>
                      <m:t>𝑿</m:t>
                    </m:r>
                  </m:oMath>
                </a14:m>
                <a:r>
                  <a:rPr lang="zh-CN" altLang="en-US" dirty="0"/>
                  <a:t>的最大独立子集称为</a:t>
                </a:r>
                <a14:m>
                  <m:oMath xmlns:m="http://schemas.openxmlformats.org/officeDocument/2006/math">
                    <m:r>
                      <a:rPr lang="en-US" altLang="zh-CN" b="1" i="1" smtClean="0">
                        <a:latin typeface="Cambria Math" panose="02040503050406030204" pitchFamily="18" charset="0"/>
                      </a:rPr>
                      <m:t>𝑿</m:t>
                    </m:r>
                  </m:oMath>
                </a14:m>
                <a:r>
                  <a:rPr lang="zh-CN" altLang="en-US" dirty="0"/>
                  <a:t>的基</a:t>
                </a:r>
                <a:endParaRPr lang="en-US" altLang="zh-CN" dirty="0"/>
              </a:p>
              <a:p>
                <a:r>
                  <a:rPr lang="zh-CN" altLang="en-US" dirty="0"/>
                  <a:t>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𝑬</m:t>
                    </m:r>
                    <m:r>
                      <a:rPr lang="en-US" altLang="zh-CN" i="1">
                        <a:latin typeface="Cambria Math" panose="02040503050406030204" pitchFamily="18" charset="0"/>
                      </a:rPr>
                      <m:t>,</m:t>
                    </m:r>
                    <m:r>
                      <a:rPr lang="en-US" altLang="zh-CN" i="1">
                        <a:latin typeface="Cambria Math" panose="02040503050406030204" pitchFamily="18" charset="0"/>
                      </a:rPr>
                      <m:t>ℱ</m:t>
                    </m:r>
                    <m:r>
                      <a:rPr lang="en-US" altLang="zh-CN" i="1">
                        <a:latin typeface="Cambria Math" panose="02040503050406030204" pitchFamily="18" charset="0"/>
                      </a:rPr>
                      <m:t>)</m:t>
                    </m:r>
                  </m:oMath>
                </a14:m>
                <a:r>
                  <a:rPr lang="zh-CN" altLang="en-US" dirty="0"/>
                  <a:t>为独立系统，则定义</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oMath>
                </a14:m>
                <a:r>
                  <a:rPr lang="zh-CN" altLang="en-US" dirty="0"/>
                  <a:t>的秩</a:t>
                </a:r>
                <a14:m>
                  <m:oMath xmlns:m="http://schemas.openxmlformats.org/officeDocument/2006/math">
                    <m:r>
                      <a:rPr lang="en-US" altLang="zh-CN" b="1" i="1" smtClean="0">
                        <a:latin typeface="Cambria Math" panose="02040503050406030204" pitchFamily="18" charset="0"/>
                      </a:rPr>
                      <m:t>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𝒎𝒂𝒙</m:t>
                    </m:r>
                    <m:r>
                      <a:rPr lang="en-US" altLang="zh-CN" b="1" i="1" smtClean="0">
                        <a:latin typeface="Cambria Math" panose="02040503050406030204" pitchFamily="18" charset="0"/>
                      </a:rPr>
                      <m:t>{</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𝒀</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𝒀</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𝒀</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m:t>
                    </m:r>
                  </m:oMath>
                </a14:m>
                <a:r>
                  <a:rPr lang="en-US" altLang="zh-CN" dirty="0"/>
                  <a:t>;</a:t>
                </a:r>
                <a:r>
                  <a:rPr lang="zh-CN" altLang="en-US" dirty="0"/>
                  <a:t>定义</a:t>
                </a:r>
                <a14:m>
                  <m:oMath xmlns:m="http://schemas.openxmlformats.org/officeDocument/2006/math">
                    <m:r>
                      <a:rPr lang="en-US" altLang="zh-CN" b="1" i="1" smtClean="0">
                        <a:latin typeface="Cambria Math" panose="02040503050406030204" pitchFamily="18" charset="0"/>
                      </a:rPr>
                      <m:t>𝑿</m:t>
                    </m:r>
                  </m:oMath>
                </a14:m>
                <a:r>
                  <a:rPr lang="zh-CN" altLang="en-US" dirty="0"/>
                  <a:t>的闭包</a:t>
                </a:r>
                <a14:m>
                  <m:oMath xmlns:m="http://schemas.openxmlformats.org/officeDocument/2006/math">
                    <m:r>
                      <a:rPr lang="en-US" altLang="zh-CN" b="1" i="1" smtClean="0">
                        <a:latin typeface="Cambria Math" panose="02040503050406030204" pitchFamily="18" charset="0"/>
                      </a:rPr>
                      <m:t>𝝈</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e>
                        </m:d>
                        <m:r>
                          <a:rPr lang="en-US" altLang="zh-CN" b="1" i="1" smtClean="0">
                            <a:latin typeface="Cambria Math" panose="02040503050406030204" pitchFamily="18" charset="0"/>
                          </a:rPr>
                          <m:t>=</m:t>
                        </m:r>
                        <m:r>
                          <a:rPr lang="en-US" altLang="zh-CN" b="1" i="1" smtClean="0">
                            <a:latin typeface="Cambria Math" panose="02040503050406030204" pitchFamily="18" charset="0"/>
                          </a:rPr>
                          <m:t>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e>
                    </m:d>
                  </m:oMath>
                </a14:m>
                <a:endParaRPr lang="zh-CN" altLang="en-US" dirty="0"/>
              </a:p>
            </p:txBody>
          </p:sp>
        </mc:Choice>
        <mc:Fallback xmlns="">
          <p:sp>
            <p:nvSpPr>
              <p:cNvPr id="3" name="内容占位符 2">
                <a:extLst>
                  <a:ext uri="{FF2B5EF4-FFF2-40B4-BE49-F238E27FC236}">
                    <a16:creationId xmlns:a16="http://schemas.microsoft.com/office/drawing/2014/main" id="{967CB256-9DEE-4804-BDA3-EF479043D8DC}"/>
                  </a:ext>
                </a:extLst>
              </p:cNvPr>
              <p:cNvSpPr>
                <a:spLocks noGrp="1" noRot="1" noChangeAspect="1" noMove="1" noResize="1" noEditPoints="1" noAdjustHandles="1" noChangeArrowheads="1" noChangeShapeType="1" noTextEdit="1"/>
              </p:cNvSpPr>
              <p:nvPr>
                <p:ph idx="1"/>
              </p:nvPr>
            </p:nvSpPr>
            <p:spPr>
              <a:blipFill>
                <a:blip r:embed="rId2"/>
                <a:stretch>
                  <a:fillRect l="-1389" t="-1735" r="-1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154399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D643B-3CA7-498D-A041-EF807C1AD508}"/>
              </a:ext>
            </a:extLst>
          </p:cNvPr>
          <p:cNvSpPr>
            <a:spLocks noGrp="1"/>
          </p:cNvSpPr>
          <p:nvPr>
            <p:ph type="title"/>
          </p:nvPr>
        </p:nvSpPr>
        <p:spPr/>
        <p:txBody>
          <a:bodyPr/>
          <a:lstStyle/>
          <a:p>
            <a:r>
              <a:rPr lang="zh-CN" altLang="en-US" dirty="0"/>
              <a:t>组合优化问题</a:t>
            </a:r>
            <a:r>
              <a:rPr lang="en-US" altLang="zh-CN" dirty="0"/>
              <a:t>-</a:t>
            </a:r>
            <a:r>
              <a:rPr lang="zh-CN" altLang="en-US" dirty="0"/>
              <a:t>独立系统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84F3BCC-B318-432C-A80D-0153D2427C74}"/>
                  </a:ext>
                </a:extLst>
              </p:cNvPr>
              <p:cNvSpPr>
                <a:spLocks noGrp="1"/>
              </p:cNvSpPr>
              <p:nvPr>
                <p:ph idx="1"/>
              </p:nvPr>
            </p:nvSpPr>
            <p:spPr/>
            <p:txBody>
              <a:bodyPr/>
              <a:lstStyle/>
              <a:p>
                <a:r>
                  <a:rPr lang="zh-CN" altLang="en-US" dirty="0"/>
                  <a:t>此时很多组合优化问题可形式化为如下两个问题</a:t>
                </a:r>
                <a:endParaRPr lang="en-US" altLang="zh-CN" dirty="0"/>
              </a:p>
              <a:p>
                <a:pPr lvl="1"/>
                <a:r>
                  <a:rPr lang="zh-CN" altLang="en-US" dirty="0">
                    <a:solidFill>
                      <a:srgbClr val="FF0000"/>
                    </a:solidFill>
                  </a:rPr>
                  <a:t>独立系统的最大化问题</a:t>
                </a:r>
                <a:r>
                  <a:rPr lang="zh-CN" altLang="en-US" dirty="0"/>
                  <a:t>：</a:t>
                </a:r>
                <a:endParaRPr lang="en-US" altLang="zh-CN" dirty="0"/>
              </a:p>
              <a:p>
                <a:pPr lvl="2"/>
                <a:r>
                  <a:rPr lang="zh-CN" altLang="en-US" dirty="0"/>
                  <a:t>实例：</a:t>
                </a:r>
                <a14:m>
                  <m:oMath xmlns:m="http://schemas.openxmlformats.org/officeDocument/2006/math">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𝒄</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𝑹</m:t>
                    </m:r>
                  </m:oMath>
                </a14:m>
                <a:endParaRPr lang="en-US" altLang="zh-CN" dirty="0"/>
              </a:p>
              <a:p>
                <a:pPr lvl="2"/>
                <a:r>
                  <a:rPr lang="zh-CN" altLang="en-US" dirty="0"/>
                  <a:t>任务：找到</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m:t>
                    </m:r>
                  </m:oMath>
                </a14:m>
                <a:r>
                  <a:rPr lang="zh-CN" altLang="en-US" dirty="0"/>
                  <a:t>使得</a:t>
                </a:r>
                <a14:m>
                  <m:oMath xmlns:m="http://schemas.openxmlformats.org/officeDocument/2006/math">
                    <m:r>
                      <a:rPr lang="en-US" altLang="zh-CN" b="1" i="1" dirty="0" smtClean="0">
                        <a:latin typeface="Cambria Math" panose="02040503050406030204" pitchFamily="18" charset="0"/>
                      </a:rPr>
                      <m:t>𝒄</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𝑿</m:t>
                        </m:r>
                      </m:e>
                    </m:d>
                    <m:r>
                      <a:rPr lang="en-US" altLang="zh-CN" b="1" i="1" dirty="0" smtClean="0">
                        <a:latin typeface="Cambria Math" panose="02040503050406030204" pitchFamily="18" charset="0"/>
                      </a:rPr>
                      <m:t>=</m:t>
                    </m:r>
                    <m:nary>
                      <m:naryPr>
                        <m:chr m:val="∑"/>
                        <m:supHide m:val="on"/>
                        <m:ctrlPr>
                          <a:rPr lang="en-US" altLang="zh-CN" b="1" i="1" dirty="0" smtClean="0">
                            <a:latin typeface="Cambria Math" panose="02040503050406030204" pitchFamily="18" charset="0"/>
                          </a:rPr>
                        </m:ctrlPr>
                      </m:naryPr>
                      <m:sub>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𝒆</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𝑿</m:t>
                            </m:r>
                          </m:e>
                        </m:d>
                      </m:sub>
                      <m:sup/>
                      <m:e>
                        <m:r>
                          <a:rPr lang="en-US" altLang="zh-CN" b="1" i="1" dirty="0" smtClean="0">
                            <a:latin typeface="Cambria Math" panose="02040503050406030204" pitchFamily="18" charset="0"/>
                          </a:rPr>
                          <m:t>𝒄</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𝒆</m:t>
                        </m:r>
                        <m:r>
                          <a:rPr lang="en-US" altLang="zh-CN" b="1" i="1" dirty="0" smtClean="0">
                            <a:latin typeface="Cambria Math" panose="02040503050406030204" pitchFamily="18" charset="0"/>
                          </a:rPr>
                          <m:t>)</m:t>
                        </m:r>
                      </m:e>
                    </m:nary>
                  </m:oMath>
                </a14:m>
                <a:r>
                  <a:rPr lang="zh-CN" altLang="en-US" dirty="0"/>
                  <a:t>最小</a:t>
                </a:r>
                <a:endParaRPr lang="en-US" altLang="zh-CN" dirty="0"/>
              </a:p>
              <a:p>
                <a:pPr lvl="1"/>
                <a:r>
                  <a:rPr lang="zh-CN" altLang="en-US" dirty="0">
                    <a:solidFill>
                      <a:srgbClr val="FF0000"/>
                    </a:solidFill>
                  </a:rPr>
                  <a:t>独立系统的最小化问题</a:t>
                </a:r>
                <a:r>
                  <a:rPr lang="zh-CN" altLang="en-US" dirty="0"/>
                  <a:t>：</a:t>
                </a:r>
                <a:endParaRPr lang="en-US" altLang="zh-CN" dirty="0"/>
              </a:p>
              <a:p>
                <a:pPr lvl="2"/>
                <a:r>
                  <a:rPr lang="zh-CN" altLang="en-US" dirty="0"/>
                  <a:t>实例：</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𝑬</m:t>
                        </m:r>
                        <m:r>
                          <a:rPr lang="en-US" altLang="zh-CN" i="1">
                            <a:latin typeface="Cambria Math" panose="02040503050406030204" pitchFamily="18" charset="0"/>
                          </a:rPr>
                          <m:t>,</m:t>
                        </m:r>
                        <m:r>
                          <a:rPr lang="en-US" altLang="zh-CN" i="1">
                            <a:latin typeface="Cambria Math" panose="02040503050406030204" pitchFamily="18" charset="0"/>
                          </a:rPr>
                          <m:t>ℱ</m:t>
                        </m:r>
                      </m:e>
                    </m:d>
                    <m:r>
                      <a:rPr lang="en-US" altLang="zh-CN" i="1">
                        <a:latin typeface="Cambria Math" panose="02040503050406030204" pitchFamily="18" charset="0"/>
                      </a:rPr>
                      <m:t>,</m:t>
                    </m:r>
                    <m:r>
                      <a:rPr lang="en-US" altLang="zh-CN" i="1">
                        <a:latin typeface="Cambria Math" panose="02040503050406030204" pitchFamily="18" charset="0"/>
                      </a:rPr>
                      <m:t>𝒄</m:t>
                    </m:r>
                    <m:r>
                      <a:rPr lang="en-US" altLang="zh-CN" i="1">
                        <a:latin typeface="Cambria Math" panose="02040503050406030204" pitchFamily="18" charset="0"/>
                      </a:rPr>
                      <m:t>:</m:t>
                    </m:r>
                    <m:r>
                      <a:rPr lang="en-US" altLang="zh-CN" i="1">
                        <a:latin typeface="Cambria Math" panose="02040503050406030204" pitchFamily="18" charset="0"/>
                      </a:rPr>
                      <m:t>𝑬</m:t>
                    </m:r>
                    <m:r>
                      <a:rPr lang="en-US" altLang="zh-CN" i="1">
                        <a:latin typeface="Cambria Math" panose="02040503050406030204" pitchFamily="18" charset="0"/>
                      </a:rPr>
                      <m:t>→</m:t>
                    </m:r>
                    <m:r>
                      <a:rPr lang="en-US" altLang="zh-CN" i="1">
                        <a:latin typeface="Cambria Math" panose="02040503050406030204" pitchFamily="18" charset="0"/>
                      </a:rPr>
                      <m:t>𝑹</m:t>
                    </m:r>
                  </m:oMath>
                </a14:m>
                <a:endParaRPr lang="en-US" altLang="zh-CN" dirty="0"/>
              </a:p>
              <a:p>
                <a:pPr lvl="2"/>
                <a:r>
                  <a:rPr lang="zh-CN" altLang="en-US" dirty="0"/>
                  <a:t>任务：找到基</a:t>
                </a:r>
                <a:r>
                  <a:rPr lang="en-US" altLang="zh-CN" i="1" dirty="0"/>
                  <a:t>B</a:t>
                </a:r>
                <a14:m>
                  <m:oMath xmlns:m="http://schemas.openxmlformats.org/officeDocument/2006/math">
                    <m:r>
                      <a:rPr lang="en-US" altLang="zh-CN" i="1">
                        <a:latin typeface="Cambria Math" panose="02040503050406030204" pitchFamily="18" charset="0"/>
                      </a:rPr>
                      <m:t>,</m:t>
                    </m:r>
                  </m:oMath>
                </a14:m>
                <a:r>
                  <a:rPr lang="zh-CN" altLang="en-US" dirty="0"/>
                  <a:t>使得</a:t>
                </a:r>
                <a14:m>
                  <m:oMath xmlns:m="http://schemas.openxmlformats.org/officeDocument/2006/math">
                    <m:r>
                      <a:rPr lang="en-US" altLang="zh-CN" i="1" dirty="0">
                        <a:latin typeface="Cambria Math" panose="02040503050406030204" pitchFamily="18" charset="0"/>
                      </a:rPr>
                      <m:t>𝒄</m:t>
                    </m:r>
                    <m:d>
                      <m:dPr>
                        <m:ctrlPr>
                          <a:rPr lang="en-US" altLang="zh-CN" i="1" dirty="0">
                            <a:latin typeface="Cambria Math" panose="02040503050406030204" pitchFamily="18" charset="0"/>
                          </a:rPr>
                        </m:ctrlPr>
                      </m:dPr>
                      <m:e>
                        <m:r>
                          <a:rPr lang="en-US" altLang="zh-CN" b="1" i="1" dirty="0" smtClean="0">
                            <a:latin typeface="Cambria Math" panose="02040503050406030204" pitchFamily="18" charset="0"/>
                          </a:rPr>
                          <m:t>𝑩</m:t>
                        </m:r>
                      </m:e>
                    </m:d>
                  </m:oMath>
                </a14:m>
                <a:r>
                  <a:rPr lang="zh-CN" altLang="en-US" dirty="0"/>
                  <a:t>最小</a:t>
                </a:r>
                <a:endParaRPr lang="en-US" altLang="zh-CN" dirty="0"/>
              </a:p>
              <a:p>
                <a:r>
                  <a:rPr lang="zh-CN" altLang="en-US" dirty="0"/>
                  <a:t>例如：最大加权稳定集问题</a:t>
                </a:r>
              </a:p>
            </p:txBody>
          </p:sp>
        </mc:Choice>
        <mc:Fallback xmlns="">
          <p:sp>
            <p:nvSpPr>
              <p:cNvPr id="3" name="内容占位符 2">
                <a:extLst>
                  <a:ext uri="{FF2B5EF4-FFF2-40B4-BE49-F238E27FC236}">
                    <a16:creationId xmlns:a16="http://schemas.microsoft.com/office/drawing/2014/main" id="{484F3BCC-B318-432C-A80D-0153D2427C74}"/>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526649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1B68F-5419-4169-9CF9-E0BC083F94F8}"/>
              </a:ext>
            </a:extLst>
          </p:cNvPr>
          <p:cNvSpPr>
            <a:spLocks noGrp="1"/>
          </p:cNvSpPr>
          <p:nvPr>
            <p:ph type="title"/>
          </p:nvPr>
        </p:nvSpPr>
        <p:spPr/>
        <p:txBody>
          <a:bodyPr/>
          <a:lstStyle/>
          <a:p>
            <a:r>
              <a:rPr lang="zh-CN" altLang="en-US" dirty="0"/>
              <a:t>组合优化问题</a:t>
            </a:r>
            <a:r>
              <a:rPr lang="en-US" altLang="zh-CN" dirty="0"/>
              <a:t>-</a:t>
            </a:r>
            <a:r>
              <a:rPr lang="zh-CN" altLang="en-US" dirty="0"/>
              <a:t>独立系统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0027753-1E36-4B69-88A9-D5611C052443}"/>
                  </a:ext>
                </a:extLst>
              </p:cNvPr>
              <p:cNvSpPr>
                <a:spLocks noGrp="1"/>
              </p:cNvSpPr>
              <p:nvPr>
                <p:ph idx="1"/>
              </p:nvPr>
            </p:nvSpPr>
            <p:spPr/>
            <p:txBody>
              <a:bodyPr/>
              <a:lstStyle/>
              <a:p>
                <a:r>
                  <a:rPr lang="en-US" altLang="zh-CN" dirty="0"/>
                  <a:t>TSP</a:t>
                </a:r>
                <a:r>
                  <a:rPr lang="zh-CN" altLang="en-US" dirty="0"/>
                  <a:t>问题</a:t>
                </a:r>
                <a:endParaRPr lang="en-US" altLang="zh-CN" dirty="0"/>
              </a:p>
              <a:p>
                <a:pPr lvl="1"/>
                <a:r>
                  <a:rPr lang="zh-CN" altLang="en-US" dirty="0"/>
                  <a:t>给定完全无向图</a:t>
                </a:r>
                <a14:m>
                  <m:oMath xmlns:m="http://schemas.openxmlformats.org/officeDocument/2006/math">
                    <m:r>
                      <a:rPr lang="en-US" altLang="zh-CN" i="1">
                        <a:latin typeface="Cambria Math" panose="02040503050406030204" pitchFamily="18" charset="0"/>
                      </a:rPr>
                      <m:t>𝑮</m:t>
                    </m:r>
                  </m:oMath>
                </a14:m>
                <a:r>
                  <a:rPr lang="zh-CN" altLang="en-US" dirty="0"/>
                  <a:t>和权重</a:t>
                </a:r>
                <a14:m>
                  <m:oMath xmlns:m="http://schemas.openxmlformats.org/officeDocument/2006/math">
                    <m:r>
                      <a:rPr lang="en-US" altLang="zh-CN" i="1">
                        <a:latin typeface="Cambria Math" panose="02040503050406030204" pitchFamily="18" charset="0"/>
                      </a:rPr>
                      <m:t>𝒄</m:t>
                    </m:r>
                    <m:r>
                      <a:rPr lang="en-US" altLang="zh-CN" i="1">
                        <a:latin typeface="Cambria Math" panose="02040503050406030204" pitchFamily="18" charset="0"/>
                      </a:rPr>
                      <m:t>:</m:t>
                    </m:r>
                    <m:r>
                      <a:rPr lang="en-US" altLang="zh-CN" i="1">
                        <a:latin typeface="Cambria Math" panose="02040503050406030204" pitchFamily="18" charset="0"/>
                      </a:rPr>
                      <m:t>𝑬</m:t>
                    </m:r>
                    <m:d>
                      <m:dPr>
                        <m:ctrlPr>
                          <a:rPr lang="en-US" altLang="zh-CN" i="1">
                            <a:latin typeface="Cambria Math" panose="02040503050406030204" pitchFamily="18" charset="0"/>
                          </a:rPr>
                        </m:ctrlPr>
                      </m:dPr>
                      <m:e>
                        <m:r>
                          <a:rPr lang="en-US" altLang="zh-CN" i="1">
                            <a:latin typeface="Cambria Math" panose="02040503050406030204" pitchFamily="18" charset="0"/>
                          </a:rPr>
                          <m:t>𝑮</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𝑹</m:t>
                        </m:r>
                      </m:e>
                      <m:sup>
                        <m:r>
                          <a:rPr lang="en-US" altLang="zh-CN" i="1">
                            <a:latin typeface="Cambria Math" panose="02040503050406030204" pitchFamily="18" charset="0"/>
                          </a:rPr>
                          <m:t>+</m:t>
                        </m:r>
                      </m:sup>
                    </m:sSup>
                  </m:oMath>
                </a14:m>
                <a:r>
                  <a:rPr lang="en-US" altLang="zh-CN" dirty="0"/>
                  <a:t>,</a:t>
                </a:r>
                <a:r>
                  <a:rPr lang="zh-CN" altLang="en-US" dirty="0"/>
                  <a:t>在</a:t>
                </a:r>
                <a14:m>
                  <m:oMath xmlns:m="http://schemas.openxmlformats.org/officeDocument/2006/math">
                    <m:r>
                      <a:rPr lang="en-US" altLang="zh-CN" i="1">
                        <a:latin typeface="Cambria Math" panose="02040503050406030204" pitchFamily="18" charset="0"/>
                      </a:rPr>
                      <m:t>𝑮</m:t>
                    </m:r>
                  </m:oMath>
                </a14:m>
                <a:r>
                  <a:rPr lang="zh-CN" altLang="en-US" dirty="0"/>
                  <a:t>中找一个最小权</a:t>
                </a:r>
                <a:r>
                  <a:rPr lang="en-US" altLang="zh-CN" dirty="0"/>
                  <a:t>Hamiltonian</a:t>
                </a:r>
                <a:r>
                  <a:rPr lang="zh-CN" altLang="en-US" dirty="0"/>
                  <a:t>环</a:t>
                </a:r>
                <a:endParaRPr lang="en-US" altLang="zh-CN" dirty="0"/>
              </a:p>
              <a:p>
                <a:pPr lvl="1"/>
                <a:r>
                  <a:rPr lang="zh-CN" altLang="en-US" dirty="0"/>
                  <a:t>这里：</a:t>
                </a:r>
                <a14:m>
                  <m:oMath xmlns:m="http://schemas.openxmlformats.org/officeDocument/2006/math">
                    <m:r>
                      <a:rPr lang="en-US" altLang="zh-CN" i="1">
                        <a:latin typeface="Cambria Math" panose="02040503050406030204" pitchFamily="18" charset="0"/>
                      </a:rPr>
                      <m:t>𝑬</m:t>
                    </m:r>
                    <m:r>
                      <a:rPr lang="en-US" altLang="zh-CN" i="1">
                        <a:latin typeface="Cambria Math" panose="02040503050406030204" pitchFamily="18" charset="0"/>
                      </a:rPr>
                      <m:t>=</m:t>
                    </m:r>
                    <m:r>
                      <a:rPr lang="en-US" altLang="zh-CN" i="1">
                        <a:latin typeface="Cambria Math" panose="02040503050406030204" pitchFamily="18" charset="0"/>
                      </a:rPr>
                      <m:t>𝑬</m:t>
                    </m:r>
                    <m:d>
                      <m:dPr>
                        <m:ctrlPr>
                          <a:rPr lang="en-US" altLang="zh-CN" i="1">
                            <a:latin typeface="Cambria Math" panose="02040503050406030204" pitchFamily="18" charset="0"/>
                          </a:rPr>
                        </m:ctrlPr>
                      </m:dPr>
                      <m:e>
                        <m:r>
                          <a:rPr lang="en-US" altLang="zh-CN" i="1">
                            <a:latin typeface="Cambria Math" panose="02040503050406030204" pitchFamily="18" charset="0"/>
                          </a:rPr>
                          <m:t>𝑮</m:t>
                        </m:r>
                      </m:e>
                    </m:d>
                    <m:r>
                      <a:rPr lang="en-US" altLang="zh-CN" i="1">
                        <a:latin typeface="Cambria Math" panose="02040503050406030204" pitchFamily="18" charset="0"/>
                      </a:rPr>
                      <m:t>, </m:t>
                    </m:r>
                    <m:r>
                      <a:rPr lang="en-US" altLang="zh-CN" i="1">
                        <a:latin typeface="Cambria Math" panose="02040503050406030204" pitchFamily="18" charset="0"/>
                      </a:rPr>
                      <m:t>ℱ</m:t>
                    </m:r>
                    <m:r>
                      <a:rPr lang="en-US" altLang="zh-CN" i="1">
                        <a:latin typeface="Cambria Math" panose="02040503050406030204" pitchFamily="18" charset="0"/>
                      </a:rPr>
                      <m:t>={</m:t>
                    </m:r>
                    <m:r>
                      <a:rPr lang="en-US" altLang="zh-CN" i="1">
                        <a:latin typeface="Cambria Math" panose="02040503050406030204" pitchFamily="18" charset="0"/>
                      </a:rPr>
                      <m:t>𝑭</m:t>
                    </m:r>
                    <m:r>
                      <a:rPr lang="en-US" altLang="zh-CN" i="1">
                        <a:latin typeface="Cambria Math" panose="02040503050406030204" pitchFamily="18" charset="0"/>
                      </a:rPr>
                      <m:t>⊆</m:t>
                    </m:r>
                    <m:r>
                      <a:rPr lang="en-US" altLang="zh-CN" i="1">
                        <a:latin typeface="Cambria Math" panose="02040503050406030204" pitchFamily="18" charset="0"/>
                      </a:rPr>
                      <m:t>𝑬</m:t>
                    </m:r>
                    <m:r>
                      <a:rPr lang="en-US" altLang="zh-CN" i="1">
                        <a:latin typeface="Cambria Math" panose="02040503050406030204" pitchFamily="18" charset="0"/>
                      </a:rPr>
                      <m:t>:</m:t>
                    </m:r>
                    <m:r>
                      <a:rPr lang="en-US" altLang="zh-CN" i="1">
                        <a:latin typeface="Cambria Math" panose="02040503050406030204" pitchFamily="18" charset="0"/>
                      </a:rPr>
                      <m:t>𝑭</m:t>
                    </m:r>
                    <m:r>
                      <a:rPr lang="zh-CN" altLang="en-US" i="1">
                        <a:latin typeface="Cambria Math" panose="02040503050406030204" pitchFamily="18" charset="0"/>
                      </a:rPr>
                      <m:t>是</m:t>
                    </m:r>
                    <m:r>
                      <a:rPr lang="en-US" altLang="zh-CN" i="1">
                        <a:latin typeface="Cambria Math" panose="02040503050406030204" pitchFamily="18" charset="0"/>
                      </a:rPr>
                      <m:t>𝑮</m:t>
                    </m:r>
                    <m:r>
                      <a:rPr lang="zh-CN" altLang="en-US" i="1">
                        <a:latin typeface="Cambria Math" panose="02040503050406030204" pitchFamily="18" charset="0"/>
                      </a:rPr>
                      <m:t>中</m:t>
                    </m:r>
                  </m:oMath>
                </a14:m>
                <a:r>
                  <a:rPr lang="zh-CN" altLang="en-US" dirty="0"/>
                  <a:t>汉密尔顿环的边的子集</a:t>
                </a:r>
                <a:r>
                  <a:rPr lang="en-US" altLang="zh-CN" dirty="0"/>
                  <a:t>}</a:t>
                </a:r>
              </a:p>
              <a:p>
                <a:endParaRPr lang="en-US" altLang="zh-CN" dirty="0"/>
              </a:p>
              <a:p>
                <a:r>
                  <a:rPr lang="zh-CN" altLang="en-US" dirty="0"/>
                  <a:t>最短路径问题</a:t>
                </a:r>
                <a:endParaRPr lang="en-US" altLang="zh-CN" dirty="0"/>
              </a:p>
              <a:p>
                <a:pPr lvl="1"/>
                <a:r>
                  <a:rPr lang="zh-CN" altLang="en-US" dirty="0"/>
                  <a:t>给定图</a:t>
                </a:r>
                <a14:m>
                  <m:oMath xmlns:m="http://schemas.openxmlformats.org/officeDocument/2006/math">
                    <m:r>
                      <a:rPr lang="en-US" altLang="zh-CN" b="1" i="1" smtClean="0">
                        <a:latin typeface="Cambria Math" panose="02040503050406030204" pitchFamily="18" charset="0"/>
                      </a:rPr>
                      <m:t>𝑮</m:t>
                    </m:r>
                    <m:r>
                      <a:rPr lang="en-US" altLang="zh-CN" b="1" i="1" smtClean="0">
                        <a:latin typeface="Cambria Math" panose="02040503050406030204" pitchFamily="18" charset="0"/>
                      </a:rPr>
                      <m:t>(</m:t>
                    </m:r>
                    <m:r>
                      <a:rPr lang="zh-CN" altLang="en-US" i="1">
                        <a:latin typeface="Cambria Math" panose="02040503050406030204" pitchFamily="18" charset="0"/>
                      </a:rPr>
                      <m:t>有向</m:t>
                    </m:r>
                  </m:oMath>
                </a14:m>
                <a:r>
                  <a:rPr lang="zh-CN" altLang="en-US" dirty="0"/>
                  <a:t>或无向</a:t>
                </a:r>
                <a:r>
                  <a:rPr lang="en-US" altLang="zh-CN" dirty="0"/>
                  <a:t>),</a:t>
                </a:r>
                <a14:m>
                  <m:oMath xmlns:m="http://schemas.openxmlformats.org/officeDocument/2006/math">
                    <m:r>
                      <a:rPr lang="en-US" altLang="zh-CN" b="1" i="1" smtClean="0">
                        <a:latin typeface="Cambria Math" panose="02040503050406030204" pitchFamily="18" charset="0"/>
                      </a:rPr>
                      <m:t>𝒄</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𝑮</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𝑹</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𝑽</m:t>
                    </m:r>
                    <m:r>
                      <a:rPr lang="en-US" altLang="zh-CN" b="1" i="1" smtClean="0">
                        <a:latin typeface="Cambria Math" panose="02040503050406030204" pitchFamily="18" charset="0"/>
                      </a:rPr>
                      <m:t>(</m:t>
                    </m:r>
                    <m:r>
                      <a:rPr lang="en-US" altLang="zh-CN" b="1" i="1" smtClean="0">
                        <a:latin typeface="Cambria Math" panose="02040503050406030204" pitchFamily="18" charset="0"/>
                      </a:rPr>
                      <m:t>𝑮</m:t>
                    </m:r>
                    <m:r>
                      <a:rPr lang="en-US" altLang="zh-CN" b="1" i="1" smtClean="0">
                        <a:latin typeface="Cambria Math" panose="02040503050406030204" pitchFamily="18" charset="0"/>
                      </a:rPr>
                      <m:t>)</m:t>
                    </m:r>
                  </m:oMath>
                </a14:m>
                <a:r>
                  <a:rPr lang="zh-CN" altLang="en-US" dirty="0"/>
                  <a:t>使得</a:t>
                </a:r>
                <a14:m>
                  <m:oMath xmlns:m="http://schemas.openxmlformats.org/officeDocument/2006/math">
                    <m:r>
                      <a:rPr lang="en-US" altLang="zh-CN" b="1" i="1" dirty="0" smtClean="0">
                        <a:latin typeface="Cambria Math" panose="02040503050406030204" pitchFamily="18" charset="0"/>
                      </a:rPr>
                      <m:t>𝒕</m:t>
                    </m:r>
                  </m:oMath>
                </a14:m>
                <a:r>
                  <a:rPr lang="zh-CN" altLang="en-US" dirty="0"/>
                  <a:t>从</a:t>
                </a:r>
                <a14:m>
                  <m:oMath xmlns:m="http://schemas.openxmlformats.org/officeDocument/2006/math">
                    <m:r>
                      <a:rPr lang="en-US" altLang="zh-CN" b="1" i="1" dirty="0" smtClean="0">
                        <a:latin typeface="Cambria Math" panose="02040503050406030204" pitchFamily="18" charset="0"/>
                      </a:rPr>
                      <m:t>𝒔</m:t>
                    </m:r>
                  </m:oMath>
                </a14:m>
                <a:r>
                  <a:rPr lang="zh-CN" altLang="en-US" dirty="0"/>
                  <a:t>可达，在</a:t>
                </a:r>
                <a14:m>
                  <m:oMath xmlns:m="http://schemas.openxmlformats.org/officeDocument/2006/math">
                    <m:r>
                      <a:rPr lang="en-US" altLang="zh-CN" b="1" i="1" smtClean="0">
                        <a:latin typeface="Cambria Math" panose="02040503050406030204" pitchFamily="18" charset="0"/>
                      </a:rPr>
                      <m:t>𝑮</m:t>
                    </m:r>
                  </m:oMath>
                </a14:m>
                <a:r>
                  <a:rPr lang="zh-CN" altLang="en-US" dirty="0"/>
                  <a:t>中找关于</a:t>
                </a:r>
                <a14:m>
                  <m:oMath xmlns:m="http://schemas.openxmlformats.org/officeDocument/2006/math">
                    <m:r>
                      <a:rPr lang="en-US" altLang="zh-CN" b="1" i="1" smtClean="0">
                        <a:latin typeface="Cambria Math" panose="02040503050406030204" pitchFamily="18" charset="0"/>
                      </a:rPr>
                      <m:t>𝒄</m:t>
                    </m:r>
                  </m:oMath>
                </a14:m>
                <a:r>
                  <a:rPr lang="zh-CN" altLang="en-US" dirty="0"/>
                  <a:t>的最短</a:t>
                </a:r>
                <a14:m>
                  <m:oMath xmlns:m="http://schemas.openxmlformats.org/officeDocument/2006/math">
                    <m:r>
                      <m:rPr>
                        <m:sty m:val="p"/>
                      </m:rPr>
                      <a:rPr lang="en-US" altLang="zh-CN" i="1" dirty="0">
                        <a:latin typeface="Cambria Math" panose="02040503050406030204" pitchFamily="18" charset="0"/>
                      </a:rPr>
                      <m:t>s</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𝒕</m:t>
                    </m:r>
                  </m:oMath>
                </a14:m>
                <a:r>
                  <a:rPr lang="zh-CN" altLang="en-US" dirty="0"/>
                  <a:t>路径</a:t>
                </a:r>
                <a:endParaRPr lang="en-US" altLang="zh-CN" dirty="0"/>
              </a:p>
              <a:p>
                <a:pPr lvl="1"/>
                <a:r>
                  <a:rPr lang="zh-CN" altLang="en-US" dirty="0"/>
                  <a:t>这里：</a:t>
                </a:r>
                <a14:m>
                  <m:oMath xmlns:m="http://schemas.openxmlformats.org/officeDocument/2006/math">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𝑮</m:t>
                        </m:r>
                      </m:e>
                    </m:d>
                    <m:r>
                      <a:rPr lang="en-US" altLang="zh-CN" b="1" i="1" smtClean="0">
                        <a:latin typeface="Cambria Math" panose="02040503050406030204" pitchFamily="18" charset="0"/>
                      </a:rPr>
                      <m:t>,</m:t>
                    </m:r>
                    <m:r>
                      <a:rPr lang="en-US" altLang="zh-CN" b="1" i="1" smtClean="0">
                        <a:latin typeface="Cambria Math" panose="02040503050406030204" pitchFamily="18" charset="0"/>
                      </a:rPr>
                      <m:t>ℱ</m:t>
                    </m:r>
                    <m:r>
                      <a:rPr lang="en-US" altLang="zh-CN" b="1" i="1" smtClean="0">
                        <a:latin typeface="Cambria Math" panose="02040503050406030204" pitchFamily="18" charset="0"/>
                      </a:rPr>
                      <m:t>={</m:t>
                    </m:r>
                    <m:r>
                      <a:rPr lang="en-US" altLang="zh-CN" b="1" i="1" smtClean="0">
                        <a:latin typeface="Cambria Math" panose="02040503050406030204" pitchFamily="18" charset="0"/>
                      </a:rPr>
                      <m:t>𝑭</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𝑭</m:t>
                    </m:r>
                    <m:r>
                      <a:rPr lang="zh-CN" altLang="en-US" i="1">
                        <a:latin typeface="Cambria Math" panose="02040503050406030204" pitchFamily="18" charset="0"/>
                      </a:rPr>
                      <m:t>是</m:t>
                    </m:r>
                  </m:oMath>
                </a14:m>
                <a:r>
                  <a:rPr lang="zh-CN" altLang="en-US" dirty="0"/>
                  <a:t>一个</a:t>
                </a:r>
                <a14:m>
                  <m:oMath xmlns:m="http://schemas.openxmlformats.org/officeDocument/2006/math">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zh-CN" altLang="en-US" i="1">
                        <a:latin typeface="Cambria Math" panose="02040503050406030204" pitchFamily="18" charset="0"/>
                      </a:rPr>
                      <m:t>路径</m:t>
                    </m:r>
                  </m:oMath>
                </a14:m>
                <a:r>
                  <a:rPr lang="zh-CN" altLang="en-US" dirty="0"/>
                  <a:t>的边的子集</a:t>
                </a:r>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A0027753-1E36-4B69-88A9-D5611C052443}"/>
                  </a:ext>
                </a:extLst>
              </p:cNvPr>
              <p:cNvSpPr>
                <a:spLocks noGrp="1" noRot="1" noChangeAspect="1" noMove="1" noResize="1" noEditPoints="1" noAdjustHandles="1" noChangeArrowheads="1" noChangeShapeType="1" noTextEdit="1"/>
              </p:cNvSpPr>
              <p:nvPr>
                <p:ph idx="1"/>
              </p:nvPr>
            </p:nvSpPr>
            <p:spPr>
              <a:blipFill>
                <a:blip r:embed="rId2"/>
                <a:stretch>
                  <a:fillRect l="-1389" t="-1735" r="-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414718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A4372-C2C7-414A-943A-F40E50A36901}"/>
              </a:ext>
            </a:extLst>
          </p:cNvPr>
          <p:cNvSpPr>
            <a:spLocks noGrp="1"/>
          </p:cNvSpPr>
          <p:nvPr>
            <p:ph type="title"/>
          </p:nvPr>
        </p:nvSpPr>
        <p:spPr/>
        <p:txBody>
          <a:bodyPr/>
          <a:lstStyle/>
          <a:p>
            <a:r>
              <a:rPr lang="zh-CN" altLang="en-US" dirty="0"/>
              <a:t>回顾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2386F6-BD54-4241-9A14-1384F8F46D0C}"/>
                  </a:ext>
                </a:extLst>
              </p:cNvPr>
              <p:cNvSpPr>
                <a:spLocks noGrp="1"/>
              </p:cNvSpPr>
              <p:nvPr>
                <p:ph idx="1"/>
              </p:nvPr>
            </p:nvSpPr>
            <p:spPr/>
            <p:txBody>
              <a:bodyPr/>
              <a:lstStyle/>
              <a:p>
                <a:r>
                  <a:rPr lang="zh-CN" altLang="en-US" dirty="0"/>
                  <a:t>凸优化问题</a:t>
                </a:r>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a14:m>
                <a:r>
                  <a:rPr lang="en-US" altLang="zh-CN" dirty="0"/>
                  <a:t>,</a:t>
                </a:r>
                <a:r>
                  <a:rPr lang="zh-CN" altLang="en-US" dirty="0"/>
                  <a:t>目标函数和约束函数都是二次可微</a:t>
                </a:r>
                <a:endParaRPr lang="en-US" altLang="zh-CN" dirty="0"/>
              </a:p>
              <a:p>
                <a:pPr lvl="1"/>
                <a:r>
                  <a:rPr lang="zh-CN" altLang="en-US" dirty="0"/>
                  <a:t>构造对数障碍函数</a:t>
                </a:r>
                <a:r>
                  <a:rPr lang="en-US" altLang="zh-CN" dirty="0"/>
                  <a:t>(log barrier)</a:t>
                </a:r>
                <a:r>
                  <a:rPr lang="zh-CN" altLang="en-US" dirty="0"/>
                  <a:t>：</a:t>
                </a:r>
                <a14:m>
                  <m:oMath xmlns:m="http://schemas.openxmlformats.org/officeDocument/2006/math">
                    <m:r>
                      <a:rPr lang="en-US" altLang="zh-CN" b="1" i="1" smtClean="0">
                        <a:latin typeface="Cambria Math" panose="02040503050406030204" pitchFamily="18" charset="0"/>
                      </a:rPr>
                      <m:t>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b>
                      <m:sup>
                        <m:r>
                          <a:rPr lang="en-US" altLang="zh-CN" b="1" i="1" smtClean="0">
                            <a:latin typeface="Cambria Math" panose="02040503050406030204" pitchFamily="18" charset="0"/>
                          </a:rPr>
                          <m:t>𝒎</m:t>
                        </m:r>
                      </m:sup>
                      <m:e>
                        <m:r>
                          <a:rPr lang="en-US" altLang="zh-CN" b="1" i="1" smtClean="0">
                            <a:latin typeface="Cambria Math" panose="02040503050406030204" pitchFamily="18" charset="0"/>
                          </a:rPr>
                          <m:t>𝒍𝒐𝒈</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e>
                    </m:nary>
                  </m:oMath>
                </a14:m>
                <a:endParaRPr lang="en-US" altLang="zh-CN" dirty="0"/>
              </a:p>
              <a:p>
                <a:pPr lvl="1"/>
                <a:r>
                  <a:rPr lang="zh-CN" altLang="en-US" dirty="0"/>
                  <a:t>忽略等式约束：</a:t>
                </a:r>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sub>
                        </m:sSub>
                      </m:e>
                    </m:nary>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endParaRPr lang="en-US" altLang="zh-CN" dirty="0"/>
              </a:p>
              <a:p>
                <a:pPr lvl="1"/>
                <a:r>
                  <a:rPr lang="zh-CN" altLang="en-US" dirty="0"/>
                  <a:t>使用逼近表示：</a:t>
                </a:r>
                <a14:m>
                  <m:oMath xmlns:m="http://schemas.openxmlformats.org/officeDocument/2006/math">
                    <m:r>
                      <a:rPr lang="en-US" altLang="zh-CN" b="1" i="0" smtClean="0">
                        <a:latin typeface="Cambria Math" panose="02040503050406030204" pitchFamily="18" charset="0"/>
                      </a:rPr>
                      <m:t>𝐦𝐢</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𝐧</m:t>
                        </m:r>
                      </m:e>
                      <m:sub>
                        <m:r>
                          <a:rPr lang="en-US" altLang="zh-CN" b="1" i="0" smtClean="0">
                            <a:latin typeface="Cambria Math" panose="02040503050406030204" pitchFamily="18" charset="0"/>
                          </a:rPr>
                          <m:t>𝐱</m:t>
                        </m:r>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𝒕</m:t>
                        </m:r>
                      </m:den>
                    </m:f>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r>
                          <a:rPr lang="en-US" altLang="zh-CN" b="1" i="1" smtClean="0">
                            <a:latin typeface="Cambria Math" panose="02040503050406030204" pitchFamily="18" charset="0"/>
                          </a:rPr>
                          <m:t>𝒍𝒐𝒈</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d>
                      </m:e>
                    </m:nary>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a14:m>
                <a:r>
                  <a:rPr lang="zh-CN" altLang="en-US" dirty="0"/>
                  <a:t>是一个大数，</a:t>
                </a:r>
                <a14:m>
                  <m:oMath xmlns:m="http://schemas.openxmlformats.org/officeDocument/2006/math">
                    <m:r>
                      <a:rPr lang="en-US" altLang="zh-CN" b="1" i="1" smtClean="0">
                        <a:latin typeface="Cambria Math" panose="02040503050406030204" pitchFamily="18" charset="0"/>
                      </a:rPr>
                      <m:t>𝒕</m:t>
                    </m:r>
                  </m:oMath>
                </a14:m>
                <a:r>
                  <a:rPr lang="zh-CN" altLang="en-US" dirty="0"/>
                  <a:t>越大，近似越精确，</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a:t>
                </a:r>
                <a:r>
                  <a:rPr lang="zh-CN" altLang="en-US" dirty="0"/>
                  <a:t>对数障碍函数逼近无穷</a:t>
                </a:r>
                <a:endParaRPr lang="en-US" altLang="zh-CN" dirty="0"/>
              </a:p>
              <a:p>
                <a:pPr lvl="1"/>
                <a14:m>
                  <m:oMath xmlns:m="http://schemas.openxmlformats.org/officeDocument/2006/math">
                    <m:r>
                      <a:rPr lang="en-US" altLang="zh-CN" b="1" i="1" smtClean="0">
                        <a:latin typeface="Cambria Math" panose="02040503050406030204" pitchFamily="18" charset="0"/>
                      </a:rPr>
                      <m:t>𝝓</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的梯度和</a:t>
                </a:r>
                <a:r>
                  <a:rPr lang="en-US" altLang="zh-CN" dirty="0"/>
                  <a:t>Hessian</a:t>
                </a:r>
                <a:r>
                  <a:rPr lang="zh-CN" altLang="en-US" dirty="0"/>
                  <a:t>矩阵</a:t>
                </a:r>
                <a:endParaRPr lang="en-US" altLang="zh-CN" dirty="0"/>
              </a:p>
              <a:p>
                <a:pPr lvl="2"/>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den>
                        </m:f>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e>
                    </m:nary>
                  </m:oMath>
                </a14:m>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𝟐</m:t>
                                </m:r>
                              </m:sup>
                            </m:sSup>
                          </m:den>
                        </m:f>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den>
                            </m:f>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e>
                        </m:nary>
                      </m:e>
                    </m:nary>
                  </m:oMath>
                </a14:m>
                <a:endParaRPr lang="zh-CN" altLang="en-US" dirty="0"/>
              </a:p>
            </p:txBody>
          </p:sp>
        </mc:Choice>
        <mc:Fallback xmlns="">
          <p:sp>
            <p:nvSpPr>
              <p:cNvPr id="3" name="内容占位符 2">
                <a:extLst>
                  <a:ext uri="{FF2B5EF4-FFF2-40B4-BE49-F238E27FC236}">
                    <a16:creationId xmlns:a16="http://schemas.microsoft.com/office/drawing/2014/main" id="{2B2386F6-BD54-4241-9A14-1384F8F46D0C}"/>
                  </a:ext>
                </a:extLst>
              </p:cNvPr>
              <p:cNvSpPr>
                <a:spLocks noGrp="1" noRot="1" noChangeAspect="1" noMove="1" noResize="1" noEditPoints="1" noAdjustHandles="1" noChangeArrowheads="1" noChangeShapeType="1" noTextEdit="1"/>
              </p:cNvSpPr>
              <p:nvPr>
                <p:ph idx="1"/>
              </p:nvPr>
            </p:nvSpPr>
            <p:spPr>
              <a:blipFill>
                <a:blip r:embed="rId2"/>
                <a:stretch>
                  <a:fillRect l="-1389" t="-1627" r="-11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5568264"/>
      </p:ext>
    </p:extLst>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1E58B-6FD5-4A32-83BC-79D4C2E6689F}"/>
              </a:ext>
            </a:extLst>
          </p:cNvPr>
          <p:cNvSpPr>
            <a:spLocks noGrp="1"/>
          </p:cNvSpPr>
          <p:nvPr>
            <p:ph type="title"/>
          </p:nvPr>
        </p:nvSpPr>
        <p:spPr/>
        <p:txBody>
          <a:bodyPr/>
          <a:lstStyle/>
          <a:p>
            <a:r>
              <a:rPr lang="en-US" altLang="zh-CN" dirty="0"/>
              <a:t>8.0 </a:t>
            </a:r>
            <a:r>
              <a:rPr lang="zh-CN" altLang="en-US" dirty="0"/>
              <a:t>启发式算法</a:t>
            </a:r>
          </a:p>
        </p:txBody>
      </p:sp>
      <p:sp>
        <p:nvSpPr>
          <p:cNvPr id="3" name="内容占位符 2">
            <a:extLst>
              <a:ext uri="{FF2B5EF4-FFF2-40B4-BE49-F238E27FC236}">
                <a16:creationId xmlns:a16="http://schemas.microsoft.com/office/drawing/2014/main" id="{A95421EF-4220-49BE-B8EF-2C40174DA5B5}"/>
              </a:ext>
            </a:extLst>
          </p:cNvPr>
          <p:cNvSpPr>
            <a:spLocks noGrp="1"/>
          </p:cNvSpPr>
          <p:nvPr>
            <p:ph idx="1"/>
          </p:nvPr>
        </p:nvSpPr>
        <p:spPr/>
        <p:txBody>
          <a:bodyPr/>
          <a:lstStyle/>
          <a:p>
            <a:r>
              <a:rPr lang="zh-CN" altLang="en-US" dirty="0"/>
              <a:t>平面装箱问题</a:t>
            </a:r>
            <a:endParaRPr lang="en-US" altLang="zh-CN" dirty="0"/>
          </a:p>
          <a:p>
            <a:endParaRPr lang="en-US" altLang="zh-CN" dirty="0"/>
          </a:p>
          <a:p>
            <a:endParaRPr lang="en-US" altLang="zh-CN" dirty="0"/>
          </a:p>
          <a:p>
            <a:endParaRPr lang="en-US" altLang="zh-CN" dirty="0"/>
          </a:p>
          <a:p>
            <a:endParaRPr lang="en-US" altLang="zh-CN" dirty="0"/>
          </a:p>
          <a:p>
            <a:r>
              <a:rPr lang="zh-CN" altLang="en-US" dirty="0"/>
              <a:t>扩展到更多的块</a:t>
            </a:r>
          </a:p>
        </p:txBody>
      </p:sp>
      <p:pic>
        <p:nvPicPr>
          <p:cNvPr id="4" name="图片 3">
            <a:extLst>
              <a:ext uri="{FF2B5EF4-FFF2-40B4-BE49-F238E27FC236}">
                <a16:creationId xmlns:a16="http://schemas.microsoft.com/office/drawing/2014/main" id="{03107A69-7B1B-4A66-B0D2-F416C41B55A0}"/>
              </a:ext>
            </a:extLst>
          </p:cNvPr>
          <p:cNvPicPr>
            <a:picLocks noChangeAspect="1"/>
          </p:cNvPicPr>
          <p:nvPr/>
        </p:nvPicPr>
        <p:blipFill>
          <a:blip r:embed="rId2"/>
          <a:stretch>
            <a:fillRect/>
          </a:stretch>
        </p:blipFill>
        <p:spPr>
          <a:xfrm>
            <a:off x="854977" y="2025005"/>
            <a:ext cx="3981122" cy="1718122"/>
          </a:xfrm>
          <a:prstGeom prst="rect">
            <a:avLst/>
          </a:prstGeom>
        </p:spPr>
      </p:pic>
      <p:pic>
        <p:nvPicPr>
          <p:cNvPr id="5" name="图片 4">
            <a:extLst>
              <a:ext uri="{FF2B5EF4-FFF2-40B4-BE49-F238E27FC236}">
                <a16:creationId xmlns:a16="http://schemas.microsoft.com/office/drawing/2014/main" id="{1139D34B-0913-40B9-91CA-878795099DFA}"/>
              </a:ext>
            </a:extLst>
          </p:cNvPr>
          <p:cNvPicPr>
            <a:picLocks noChangeAspect="1"/>
          </p:cNvPicPr>
          <p:nvPr/>
        </p:nvPicPr>
        <p:blipFill>
          <a:blip r:embed="rId3"/>
          <a:stretch>
            <a:fillRect/>
          </a:stretch>
        </p:blipFill>
        <p:spPr>
          <a:xfrm>
            <a:off x="5323275" y="1967146"/>
            <a:ext cx="2164219" cy="1981969"/>
          </a:xfrm>
          <a:prstGeom prst="rect">
            <a:avLst/>
          </a:prstGeom>
        </p:spPr>
      </p:pic>
      <p:pic>
        <p:nvPicPr>
          <p:cNvPr id="6" name="图片 5">
            <a:extLst>
              <a:ext uri="{FF2B5EF4-FFF2-40B4-BE49-F238E27FC236}">
                <a16:creationId xmlns:a16="http://schemas.microsoft.com/office/drawing/2014/main" id="{266028BC-80EA-4986-971D-FA04E49468E2}"/>
              </a:ext>
            </a:extLst>
          </p:cNvPr>
          <p:cNvPicPr>
            <a:picLocks noChangeAspect="1"/>
          </p:cNvPicPr>
          <p:nvPr/>
        </p:nvPicPr>
        <p:blipFill>
          <a:blip r:embed="rId4"/>
          <a:stretch>
            <a:fillRect/>
          </a:stretch>
        </p:blipFill>
        <p:spPr>
          <a:xfrm>
            <a:off x="7515542" y="1967146"/>
            <a:ext cx="2280679" cy="1953700"/>
          </a:xfrm>
          <a:prstGeom prst="rect">
            <a:avLst/>
          </a:prstGeom>
        </p:spPr>
      </p:pic>
      <p:pic>
        <p:nvPicPr>
          <p:cNvPr id="7" name="图片 6">
            <a:extLst>
              <a:ext uri="{FF2B5EF4-FFF2-40B4-BE49-F238E27FC236}">
                <a16:creationId xmlns:a16="http://schemas.microsoft.com/office/drawing/2014/main" id="{16CF2085-70F7-4CA7-BACE-50FCFD5D3313}"/>
              </a:ext>
            </a:extLst>
          </p:cNvPr>
          <p:cNvPicPr>
            <a:picLocks noChangeAspect="1"/>
          </p:cNvPicPr>
          <p:nvPr/>
        </p:nvPicPr>
        <p:blipFill>
          <a:blip r:embed="rId5"/>
          <a:stretch>
            <a:fillRect/>
          </a:stretch>
        </p:blipFill>
        <p:spPr>
          <a:xfrm>
            <a:off x="820623" y="4438374"/>
            <a:ext cx="2232940" cy="2373553"/>
          </a:xfrm>
          <a:prstGeom prst="rect">
            <a:avLst/>
          </a:prstGeom>
        </p:spPr>
      </p:pic>
      <p:pic>
        <p:nvPicPr>
          <p:cNvPr id="8" name="图片 7">
            <a:extLst>
              <a:ext uri="{FF2B5EF4-FFF2-40B4-BE49-F238E27FC236}">
                <a16:creationId xmlns:a16="http://schemas.microsoft.com/office/drawing/2014/main" id="{DC22D691-91CA-4278-9A25-C34E62BEFB46}"/>
              </a:ext>
            </a:extLst>
          </p:cNvPr>
          <p:cNvPicPr>
            <a:picLocks noChangeAspect="1"/>
          </p:cNvPicPr>
          <p:nvPr/>
        </p:nvPicPr>
        <p:blipFill>
          <a:blip r:embed="rId6"/>
          <a:stretch>
            <a:fillRect/>
          </a:stretch>
        </p:blipFill>
        <p:spPr>
          <a:xfrm>
            <a:off x="3368125" y="5356558"/>
            <a:ext cx="1464560" cy="732280"/>
          </a:xfrm>
          <a:prstGeom prst="rect">
            <a:avLst/>
          </a:prstGeom>
        </p:spPr>
      </p:pic>
      <p:sp>
        <p:nvSpPr>
          <p:cNvPr id="9" name="文本框 8">
            <a:extLst>
              <a:ext uri="{FF2B5EF4-FFF2-40B4-BE49-F238E27FC236}">
                <a16:creationId xmlns:a16="http://schemas.microsoft.com/office/drawing/2014/main" id="{E4DC0111-43E8-4C0C-B267-CDCBCD061B4D}"/>
              </a:ext>
            </a:extLst>
          </p:cNvPr>
          <p:cNvSpPr txBox="1"/>
          <p:nvPr/>
        </p:nvSpPr>
        <p:spPr>
          <a:xfrm>
            <a:off x="5457056" y="4545285"/>
            <a:ext cx="4104456" cy="2062103"/>
          </a:xfrm>
          <a:prstGeom prst="rect">
            <a:avLst/>
          </a:prstGeom>
          <a:noFill/>
        </p:spPr>
        <p:txBody>
          <a:bodyPr wrap="square" rtlCol="0">
            <a:spAutoFit/>
          </a:bodyPr>
          <a:lstStyle/>
          <a:p>
            <a:pPr algn="l"/>
            <a:r>
              <a:rPr lang="en-US" altLang="zh-CN" sz="1600" dirty="0"/>
              <a:t>50</a:t>
            </a:r>
            <a:r>
              <a:rPr lang="zh-CN" altLang="en-US" sz="1600" dirty="0"/>
              <a:t>片：</a:t>
            </a:r>
            <a:endParaRPr lang="en-US" altLang="zh-CN" sz="1600" dirty="0"/>
          </a:p>
          <a:p>
            <a:pPr algn="l"/>
            <a:r>
              <a:rPr lang="en-US" altLang="zh-CN" sz="1600" dirty="0"/>
              <a:t>50</a:t>
            </a:r>
            <a:r>
              <a:rPr lang="zh-CN" altLang="en-US" sz="1600" dirty="0"/>
              <a:t>！</a:t>
            </a:r>
            <a:r>
              <a:rPr lang="en-US" altLang="zh-CN" sz="1600" dirty="0"/>
              <a:t>=</a:t>
            </a:r>
            <a:r>
              <a:rPr lang="en-US" altLang="zh-CN" sz="1600" b="0" dirty="0"/>
              <a:t>30414093201713378043612608166064768844377641568960512000000000000</a:t>
            </a:r>
          </a:p>
          <a:p>
            <a:pPr algn="l"/>
            <a:r>
              <a:rPr lang="zh-CN" altLang="en-US" sz="1600" dirty="0"/>
              <a:t>计算机每秒评估</a:t>
            </a:r>
            <a:r>
              <a:rPr lang="en-US" altLang="zh-CN" sz="1600" dirty="0"/>
              <a:t>1000</a:t>
            </a:r>
            <a:r>
              <a:rPr lang="zh-CN" altLang="en-US" sz="1600" dirty="0"/>
              <a:t>次，需要</a:t>
            </a:r>
            <a:r>
              <a:rPr lang="en-US" altLang="zh-CN" sz="1600" b="0" dirty="0"/>
              <a:t>964424568801159882154128873860501295166718720476931506</a:t>
            </a:r>
            <a:r>
              <a:rPr lang="zh-CN" altLang="en-US" sz="1600" dirty="0"/>
              <a:t>年</a:t>
            </a:r>
            <a:br>
              <a:rPr lang="zh-CN" altLang="en-US" sz="1600" dirty="0"/>
            </a:br>
            <a:endParaRPr lang="zh-CN" altLang="en-US" sz="1600" dirty="0"/>
          </a:p>
        </p:txBody>
      </p:sp>
    </p:spTree>
    <p:extLst>
      <p:ext uri="{BB962C8B-B14F-4D97-AF65-F5344CB8AC3E}">
        <p14:creationId xmlns:p14="http://schemas.microsoft.com/office/powerpoint/2010/main" val="69421446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8.0 </a:t>
            </a:r>
            <a:r>
              <a:rPr lang="zh-CN" altLang="en-US" dirty="0"/>
              <a:t>启发式算法</a:t>
            </a:r>
            <a:r>
              <a:rPr lang="en-US" altLang="zh-CN" dirty="0"/>
              <a:t>	</a:t>
            </a:r>
            <a:endParaRPr lang="zh-CN" altLang="en-US" dirty="0"/>
          </a:p>
        </p:txBody>
      </p:sp>
      <p:sp>
        <p:nvSpPr>
          <p:cNvPr id="3" name="Content Placeholder 2"/>
          <p:cNvSpPr>
            <a:spLocks noGrp="1"/>
          </p:cNvSpPr>
          <p:nvPr>
            <p:ph idx="1"/>
          </p:nvPr>
        </p:nvSpPr>
        <p:spPr/>
        <p:txBody>
          <a:bodyPr/>
          <a:lstStyle/>
          <a:p>
            <a:r>
              <a:rPr lang="zh-CN" altLang="en-US" dirty="0"/>
              <a:t>最优化算法</a:t>
            </a:r>
            <a:endParaRPr lang="en-US" altLang="zh-CN" dirty="0"/>
          </a:p>
          <a:p>
            <a:pPr lvl="1"/>
            <a:r>
              <a:rPr lang="zh-CN" altLang="en-US" dirty="0"/>
              <a:t>求解该问题的每个实例的解</a:t>
            </a:r>
            <a:endParaRPr lang="en-US" altLang="zh-CN" dirty="0"/>
          </a:p>
          <a:p>
            <a:pPr lvl="1"/>
            <a:r>
              <a:rPr lang="zh-CN" altLang="en-US" dirty="0"/>
              <a:t>尤其是线性规划，凸规划问题</a:t>
            </a:r>
            <a:endParaRPr lang="en-US" altLang="zh-CN" dirty="0"/>
          </a:p>
          <a:p>
            <a:pPr lvl="1"/>
            <a:r>
              <a:rPr lang="zh-CN" altLang="en-US" dirty="0"/>
              <a:t>但多次强调，需要在精度和速度之间做均衡！</a:t>
            </a:r>
            <a:endParaRPr lang="en-US" altLang="zh-CN" dirty="0"/>
          </a:p>
          <a:p>
            <a:r>
              <a:rPr lang="zh-CN" altLang="en-US" dirty="0"/>
              <a:t>启发式算法（</a:t>
            </a:r>
            <a:r>
              <a:rPr lang="en-US" altLang="zh-CN" dirty="0"/>
              <a:t>heuristic</a:t>
            </a:r>
            <a:r>
              <a:rPr lang="zh-CN" altLang="en-US" dirty="0"/>
              <a:t>）</a:t>
            </a:r>
            <a:endParaRPr lang="en-US" altLang="zh-CN" dirty="0"/>
          </a:p>
          <a:p>
            <a:pPr lvl="1"/>
            <a:r>
              <a:rPr lang="zh-CN" altLang="en-US" dirty="0"/>
              <a:t>一种技术，使得在可接受的计算费用内寻找到最好的解，但不一定能保证所得解的可行性和最优性</a:t>
            </a:r>
            <a:endParaRPr lang="en-US" altLang="zh-CN" dirty="0"/>
          </a:p>
          <a:p>
            <a:pPr lvl="1"/>
            <a:r>
              <a:rPr lang="zh-CN" altLang="en-US" dirty="0"/>
              <a:t>甚至在多数情况下，无法阐述所得解同最优解的近似程度</a:t>
            </a:r>
            <a:endParaRPr lang="en-US" altLang="zh-CN" dirty="0"/>
          </a:p>
          <a:p>
            <a:pPr lvl="1"/>
            <a:r>
              <a:rPr lang="zh-CN" altLang="en-US" dirty="0"/>
              <a:t>例如</a:t>
            </a:r>
            <a:r>
              <a:rPr lang="en-US" altLang="zh-CN" dirty="0"/>
              <a:t>TSP</a:t>
            </a:r>
            <a:r>
              <a:rPr lang="zh-CN" altLang="en-US" dirty="0"/>
              <a:t>问题（旅行商问题）</a:t>
            </a:r>
          </a:p>
        </p:txBody>
      </p:sp>
      <p:graphicFrame>
        <p:nvGraphicFramePr>
          <p:cNvPr id="4" name="Table 3"/>
          <p:cNvGraphicFramePr>
            <a:graphicFrameLocks noGrp="1"/>
          </p:cNvGraphicFramePr>
          <p:nvPr/>
        </p:nvGraphicFramePr>
        <p:xfrm>
          <a:off x="632520" y="5697413"/>
          <a:ext cx="9145017" cy="792480"/>
        </p:xfrm>
        <a:graphic>
          <a:graphicData uri="http://schemas.openxmlformats.org/drawingml/2006/table">
            <a:tbl>
              <a:tblPr firstRow="1" bandRow="1">
                <a:tableStyleId>{5C22544A-7EE6-4342-B048-85BDC9FD1C3A}</a:tableStyleId>
              </a:tblPr>
              <a:tblGrid>
                <a:gridCol w="1016113">
                  <a:extLst>
                    <a:ext uri="{9D8B030D-6E8A-4147-A177-3AD203B41FA5}">
                      <a16:colId xmlns:a16="http://schemas.microsoft.com/office/drawing/2014/main" val="20000"/>
                    </a:ext>
                  </a:extLst>
                </a:gridCol>
                <a:gridCol w="1016113">
                  <a:extLst>
                    <a:ext uri="{9D8B030D-6E8A-4147-A177-3AD203B41FA5}">
                      <a16:colId xmlns:a16="http://schemas.microsoft.com/office/drawing/2014/main" val="20001"/>
                    </a:ext>
                  </a:extLst>
                </a:gridCol>
                <a:gridCol w="1016113">
                  <a:extLst>
                    <a:ext uri="{9D8B030D-6E8A-4147-A177-3AD203B41FA5}">
                      <a16:colId xmlns:a16="http://schemas.microsoft.com/office/drawing/2014/main" val="20002"/>
                    </a:ext>
                  </a:extLst>
                </a:gridCol>
                <a:gridCol w="1016113">
                  <a:extLst>
                    <a:ext uri="{9D8B030D-6E8A-4147-A177-3AD203B41FA5}">
                      <a16:colId xmlns:a16="http://schemas.microsoft.com/office/drawing/2014/main" val="20003"/>
                    </a:ext>
                  </a:extLst>
                </a:gridCol>
                <a:gridCol w="1016113">
                  <a:extLst>
                    <a:ext uri="{9D8B030D-6E8A-4147-A177-3AD203B41FA5}">
                      <a16:colId xmlns:a16="http://schemas.microsoft.com/office/drawing/2014/main" val="20004"/>
                    </a:ext>
                  </a:extLst>
                </a:gridCol>
                <a:gridCol w="1016113">
                  <a:extLst>
                    <a:ext uri="{9D8B030D-6E8A-4147-A177-3AD203B41FA5}">
                      <a16:colId xmlns:a16="http://schemas.microsoft.com/office/drawing/2014/main" val="20005"/>
                    </a:ext>
                  </a:extLst>
                </a:gridCol>
                <a:gridCol w="1016113">
                  <a:extLst>
                    <a:ext uri="{9D8B030D-6E8A-4147-A177-3AD203B41FA5}">
                      <a16:colId xmlns:a16="http://schemas.microsoft.com/office/drawing/2014/main" val="20006"/>
                    </a:ext>
                  </a:extLst>
                </a:gridCol>
                <a:gridCol w="1016113">
                  <a:extLst>
                    <a:ext uri="{9D8B030D-6E8A-4147-A177-3AD203B41FA5}">
                      <a16:colId xmlns:a16="http://schemas.microsoft.com/office/drawing/2014/main" val="20007"/>
                    </a:ext>
                  </a:extLst>
                </a:gridCol>
                <a:gridCol w="1016113">
                  <a:extLst>
                    <a:ext uri="{9D8B030D-6E8A-4147-A177-3AD203B41FA5}">
                      <a16:colId xmlns:a16="http://schemas.microsoft.com/office/drawing/2014/main" val="20008"/>
                    </a:ext>
                  </a:extLst>
                </a:gridCol>
              </a:tblGrid>
              <a:tr h="370840">
                <a:tc>
                  <a:txBody>
                    <a:bodyPr/>
                    <a:lstStyle/>
                    <a:p>
                      <a:r>
                        <a:rPr lang="zh-CN" altLang="en-US" sz="2000" dirty="0">
                          <a:solidFill>
                            <a:srgbClr val="FF0000"/>
                          </a:solidFill>
                        </a:rPr>
                        <a:t>城市数</a:t>
                      </a:r>
                    </a:p>
                  </a:txBody>
                  <a:tcPr/>
                </a:tc>
                <a:tc>
                  <a:txBody>
                    <a:bodyPr/>
                    <a:lstStyle/>
                    <a:p>
                      <a:r>
                        <a:rPr lang="en-US" altLang="zh-CN" sz="2000" dirty="0">
                          <a:solidFill>
                            <a:srgbClr val="FF0000"/>
                          </a:solidFill>
                        </a:rPr>
                        <a:t>24</a:t>
                      </a:r>
                      <a:endParaRPr lang="zh-CN" altLang="en-US" sz="2000" dirty="0">
                        <a:solidFill>
                          <a:srgbClr val="FF0000"/>
                        </a:solidFill>
                      </a:endParaRPr>
                    </a:p>
                  </a:txBody>
                  <a:tcPr/>
                </a:tc>
                <a:tc>
                  <a:txBody>
                    <a:bodyPr/>
                    <a:lstStyle/>
                    <a:p>
                      <a:r>
                        <a:rPr lang="en-US" altLang="zh-CN" sz="2000" dirty="0">
                          <a:solidFill>
                            <a:srgbClr val="FF0000"/>
                          </a:solidFill>
                        </a:rPr>
                        <a:t>25</a:t>
                      </a:r>
                      <a:endParaRPr lang="zh-CN" altLang="en-US" sz="2000" dirty="0">
                        <a:solidFill>
                          <a:srgbClr val="FF0000"/>
                        </a:solidFill>
                      </a:endParaRPr>
                    </a:p>
                  </a:txBody>
                  <a:tcPr/>
                </a:tc>
                <a:tc>
                  <a:txBody>
                    <a:bodyPr/>
                    <a:lstStyle/>
                    <a:p>
                      <a:r>
                        <a:rPr lang="en-US" altLang="zh-CN" sz="2000" dirty="0">
                          <a:solidFill>
                            <a:srgbClr val="FF0000"/>
                          </a:solidFill>
                        </a:rPr>
                        <a:t>26</a:t>
                      </a:r>
                      <a:endParaRPr lang="zh-CN" altLang="en-US" sz="2000" dirty="0">
                        <a:solidFill>
                          <a:srgbClr val="FF0000"/>
                        </a:solidFill>
                      </a:endParaRPr>
                    </a:p>
                  </a:txBody>
                  <a:tcPr/>
                </a:tc>
                <a:tc>
                  <a:txBody>
                    <a:bodyPr/>
                    <a:lstStyle/>
                    <a:p>
                      <a:r>
                        <a:rPr lang="en-US" altLang="zh-CN" sz="2000" dirty="0">
                          <a:solidFill>
                            <a:srgbClr val="FF0000"/>
                          </a:solidFill>
                        </a:rPr>
                        <a:t>27</a:t>
                      </a:r>
                      <a:endParaRPr lang="zh-CN" altLang="en-US" sz="2000" dirty="0">
                        <a:solidFill>
                          <a:srgbClr val="FF0000"/>
                        </a:solidFill>
                      </a:endParaRPr>
                    </a:p>
                  </a:txBody>
                  <a:tcPr/>
                </a:tc>
                <a:tc>
                  <a:txBody>
                    <a:bodyPr/>
                    <a:lstStyle/>
                    <a:p>
                      <a:r>
                        <a:rPr lang="en-US" altLang="zh-CN" sz="2000" dirty="0">
                          <a:solidFill>
                            <a:srgbClr val="FF0000"/>
                          </a:solidFill>
                        </a:rPr>
                        <a:t>28</a:t>
                      </a:r>
                      <a:endParaRPr lang="zh-CN" altLang="en-US" sz="2000" dirty="0">
                        <a:solidFill>
                          <a:srgbClr val="FF0000"/>
                        </a:solidFill>
                      </a:endParaRPr>
                    </a:p>
                  </a:txBody>
                  <a:tcPr/>
                </a:tc>
                <a:tc>
                  <a:txBody>
                    <a:bodyPr/>
                    <a:lstStyle/>
                    <a:p>
                      <a:r>
                        <a:rPr lang="en-US" altLang="zh-CN" sz="2000" dirty="0">
                          <a:solidFill>
                            <a:srgbClr val="FF0000"/>
                          </a:solidFill>
                        </a:rPr>
                        <a:t>29</a:t>
                      </a:r>
                      <a:endParaRPr lang="zh-CN" altLang="en-US" sz="2000" dirty="0">
                        <a:solidFill>
                          <a:srgbClr val="FF0000"/>
                        </a:solidFill>
                      </a:endParaRPr>
                    </a:p>
                  </a:txBody>
                  <a:tcPr/>
                </a:tc>
                <a:tc>
                  <a:txBody>
                    <a:bodyPr/>
                    <a:lstStyle/>
                    <a:p>
                      <a:r>
                        <a:rPr lang="en-US" altLang="zh-CN" sz="2000" dirty="0">
                          <a:solidFill>
                            <a:srgbClr val="FF0000"/>
                          </a:solidFill>
                        </a:rPr>
                        <a:t>30</a:t>
                      </a:r>
                      <a:endParaRPr lang="zh-CN" altLang="en-US" sz="2000" dirty="0">
                        <a:solidFill>
                          <a:srgbClr val="FF0000"/>
                        </a:solidFill>
                      </a:endParaRPr>
                    </a:p>
                  </a:txBody>
                  <a:tcPr/>
                </a:tc>
                <a:tc>
                  <a:txBody>
                    <a:bodyPr/>
                    <a:lstStyle/>
                    <a:p>
                      <a:r>
                        <a:rPr lang="en-US" altLang="zh-CN" sz="2000" dirty="0">
                          <a:solidFill>
                            <a:srgbClr val="FF0000"/>
                          </a:solidFill>
                        </a:rPr>
                        <a:t>31</a:t>
                      </a:r>
                      <a:endParaRPr lang="zh-CN" altLang="en-US" sz="2000" dirty="0">
                        <a:solidFill>
                          <a:srgbClr val="FF0000"/>
                        </a:solidFill>
                      </a:endParaRPr>
                    </a:p>
                  </a:txBody>
                  <a:tcPr/>
                </a:tc>
                <a:extLst>
                  <a:ext uri="{0D108BD9-81ED-4DB2-BD59-A6C34878D82A}">
                    <a16:rowId xmlns:a16="http://schemas.microsoft.com/office/drawing/2014/main" val="10000"/>
                  </a:ext>
                </a:extLst>
              </a:tr>
              <a:tr h="370840">
                <a:tc>
                  <a:txBody>
                    <a:bodyPr/>
                    <a:lstStyle/>
                    <a:p>
                      <a:r>
                        <a:rPr lang="zh-CN" altLang="en-US" sz="2000" dirty="0">
                          <a:solidFill>
                            <a:srgbClr val="FF0000"/>
                          </a:solidFill>
                        </a:rPr>
                        <a:t>时间</a:t>
                      </a:r>
                    </a:p>
                  </a:txBody>
                  <a:tcPr/>
                </a:tc>
                <a:tc>
                  <a:txBody>
                    <a:bodyPr/>
                    <a:lstStyle/>
                    <a:p>
                      <a:r>
                        <a:rPr lang="en-US" altLang="zh-CN" sz="2000" dirty="0">
                          <a:solidFill>
                            <a:srgbClr val="FF0000"/>
                          </a:solidFill>
                        </a:rPr>
                        <a:t>1s</a:t>
                      </a:r>
                      <a:endParaRPr lang="zh-CN" altLang="en-US" sz="2000" dirty="0">
                        <a:solidFill>
                          <a:srgbClr val="FF0000"/>
                        </a:solidFill>
                      </a:endParaRPr>
                    </a:p>
                  </a:txBody>
                  <a:tcPr/>
                </a:tc>
                <a:tc>
                  <a:txBody>
                    <a:bodyPr/>
                    <a:lstStyle/>
                    <a:p>
                      <a:r>
                        <a:rPr lang="en-US" altLang="zh-CN" sz="2000" dirty="0">
                          <a:solidFill>
                            <a:srgbClr val="FF0000"/>
                          </a:solidFill>
                        </a:rPr>
                        <a:t>24s</a:t>
                      </a:r>
                      <a:endParaRPr lang="zh-CN" altLang="en-US" sz="2000" dirty="0">
                        <a:solidFill>
                          <a:srgbClr val="FF0000"/>
                        </a:solidFill>
                      </a:endParaRPr>
                    </a:p>
                  </a:txBody>
                  <a:tcPr/>
                </a:tc>
                <a:tc>
                  <a:txBody>
                    <a:bodyPr/>
                    <a:lstStyle/>
                    <a:p>
                      <a:r>
                        <a:rPr lang="en-US" altLang="zh-CN" sz="2000" dirty="0">
                          <a:solidFill>
                            <a:srgbClr val="FF0000"/>
                          </a:solidFill>
                        </a:rPr>
                        <a:t>10m</a:t>
                      </a:r>
                      <a:endParaRPr lang="zh-CN" altLang="en-US" sz="2000" dirty="0">
                        <a:solidFill>
                          <a:srgbClr val="FF0000"/>
                        </a:solidFill>
                      </a:endParaRPr>
                    </a:p>
                  </a:txBody>
                  <a:tcPr/>
                </a:tc>
                <a:tc>
                  <a:txBody>
                    <a:bodyPr/>
                    <a:lstStyle/>
                    <a:p>
                      <a:r>
                        <a:rPr lang="en-US" altLang="zh-CN" sz="2000" dirty="0">
                          <a:solidFill>
                            <a:srgbClr val="FF0000"/>
                          </a:solidFill>
                        </a:rPr>
                        <a:t>4.3h</a:t>
                      </a:r>
                      <a:endParaRPr lang="zh-CN" altLang="en-US" sz="2000" dirty="0">
                        <a:solidFill>
                          <a:srgbClr val="FF0000"/>
                        </a:solidFill>
                      </a:endParaRPr>
                    </a:p>
                  </a:txBody>
                  <a:tcPr/>
                </a:tc>
                <a:tc>
                  <a:txBody>
                    <a:bodyPr/>
                    <a:lstStyle/>
                    <a:p>
                      <a:r>
                        <a:rPr lang="en-US" altLang="zh-CN" sz="2000" dirty="0">
                          <a:solidFill>
                            <a:srgbClr val="FF0000"/>
                          </a:solidFill>
                        </a:rPr>
                        <a:t>4.9d</a:t>
                      </a:r>
                      <a:endParaRPr lang="zh-CN" altLang="en-US" sz="2000" dirty="0">
                        <a:solidFill>
                          <a:srgbClr val="FF0000"/>
                        </a:solidFill>
                      </a:endParaRPr>
                    </a:p>
                  </a:txBody>
                  <a:tcPr/>
                </a:tc>
                <a:tc>
                  <a:txBody>
                    <a:bodyPr/>
                    <a:lstStyle/>
                    <a:p>
                      <a:r>
                        <a:rPr lang="en-US" altLang="zh-CN" sz="2000" dirty="0">
                          <a:solidFill>
                            <a:srgbClr val="FF0000"/>
                          </a:solidFill>
                        </a:rPr>
                        <a:t>136.5d</a:t>
                      </a:r>
                      <a:endParaRPr lang="zh-CN" altLang="en-US" sz="2000" dirty="0">
                        <a:solidFill>
                          <a:srgbClr val="FF0000"/>
                        </a:solidFill>
                      </a:endParaRPr>
                    </a:p>
                  </a:txBody>
                  <a:tcPr/>
                </a:tc>
                <a:tc>
                  <a:txBody>
                    <a:bodyPr/>
                    <a:lstStyle/>
                    <a:p>
                      <a:r>
                        <a:rPr lang="en-US" altLang="zh-CN" sz="2000" dirty="0">
                          <a:solidFill>
                            <a:srgbClr val="FF0000"/>
                          </a:solidFill>
                        </a:rPr>
                        <a:t>10.8y</a:t>
                      </a:r>
                      <a:endParaRPr lang="zh-CN" altLang="en-US" sz="2000" dirty="0">
                        <a:solidFill>
                          <a:srgbClr val="FF0000"/>
                        </a:solidFill>
                      </a:endParaRPr>
                    </a:p>
                  </a:txBody>
                  <a:tcPr/>
                </a:tc>
                <a:tc>
                  <a:txBody>
                    <a:bodyPr/>
                    <a:lstStyle/>
                    <a:p>
                      <a:r>
                        <a:rPr lang="en-US" altLang="zh-CN" sz="2000" dirty="0">
                          <a:solidFill>
                            <a:srgbClr val="FF0000"/>
                          </a:solidFill>
                        </a:rPr>
                        <a:t>325y</a:t>
                      </a:r>
                      <a:endParaRPr lang="zh-CN" altLang="en-US" sz="2000" dirty="0">
                        <a:solidFill>
                          <a:srgbClr val="FF0000"/>
                        </a:solidFill>
                      </a:endParaRPr>
                    </a:p>
                  </a:txBody>
                  <a:tcPr/>
                </a:tc>
                <a:extLst>
                  <a:ext uri="{0D108BD9-81ED-4DB2-BD59-A6C34878D82A}">
                    <a16:rowId xmlns:a16="http://schemas.microsoft.com/office/drawing/2014/main" val="10001"/>
                  </a:ext>
                </a:extLst>
              </a:tr>
            </a:tbl>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8.0 </a:t>
            </a:r>
            <a:r>
              <a:rPr lang="zh-CN" altLang="en-US" dirty="0"/>
              <a:t>启发式算法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启发式算法的特点</a:t>
                </a:r>
                <a:endParaRPr lang="en-US" altLang="zh-CN" sz="2800" dirty="0"/>
              </a:p>
              <a:p>
                <a:pPr lvl="1"/>
                <a:r>
                  <a:rPr lang="zh-CN" altLang="en-US" sz="2400" dirty="0"/>
                  <a:t>不考虑算法所得解与最优解的偏离程度</a:t>
                </a:r>
                <a:endParaRPr lang="en-US" altLang="zh-CN" sz="2400" dirty="0"/>
              </a:p>
              <a:p>
                <a:pPr lvl="1"/>
                <a:r>
                  <a:rPr lang="zh-CN" altLang="en-US" sz="2400" dirty="0"/>
                  <a:t>若采用分析最坏情况下的误差界限来评价启发式算法</a:t>
                </a:r>
                <a:endParaRPr lang="en-US" altLang="zh-CN" sz="2400" dirty="0"/>
              </a:p>
              <a:p>
                <a:r>
                  <a:rPr lang="zh-CN" altLang="en-US" sz="2800" dirty="0"/>
                  <a:t>近似算法</a:t>
                </a:r>
                <a:endParaRPr lang="en-US" altLang="zh-CN" sz="2800" dirty="0"/>
              </a:p>
              <a:p>
                <a:pPr lvl="1"/>
                <a:r>
                  <a:rPr lang="zh-CN" altLang="en-US" sz="2400" dirty="0"/>
                  <a:t>设</a:t>
                </a:r>
                <a14:m>
                  <m:oMath xmlns:m="http://schemas.openxmlformats.org/officeDocument/2006/math">
                    <m:r>
                      <a:rPr lang="en-US" altLang="zh-CN" sz="2400" b="1" i="1" smtClean="0">
                        <a:latin typeface="Cambria Math"/>
                      </a:rPr>
                      <m:t>𝑨</m:t>
                    </m:r>
                  </m:oMath>
                </a14:m>
                <a:r>
                  <a:rPr lang="zh-CN" altLang="en-US" sz="2400" dirty="0"/>
                  <a:t>是一个问题。记问题</a:t>
                </a:r>
                <a14:m>
                  <m:oMath xmlns:m="http://schemas.openxmlformats.org/officeDocument/2006/math">
                    <m:r>
                      <a:rPr lang="en-US" altLang="zh-CN" sz="2400" b="1" i="1" smtClean="0">
                        <a:latin typeface="Cambria Math"/>
                      </a:rPr>
                      <m:t>𝑨</m:t>
                    </m:r>
                  </m:oMath>
                </a14:m>
                <a:r>
                  <a:rPr lang="zh-CN" altLang="en-US" sz="2400" dirty="0"/>
                  <a:t>的任何一个实例</a:t>
                </a:r>
                <a14:m>
                  <m:oMath xmlns:m="http://schemas.openxmlformats.org/officeDocument/2006/math">
                    <m:r>
                      <a:rPr lang="en-US" altLang="zh-CN" sz="2400" b="1" i="1" smtClean="0">
                        <a:latin typeface="Cambria Math"/>
                      </a:rPr>
                      <m:t>𝑰</m:t>
                    </m:r>
                  </m:oMath>
                </a14:m>
                <a:r>
                  <a:rPr lang="zh-CN" altLang="en-US" sz="2400" dirty="0"/>
                  <a:t>的最优解和启发式算法</a:t>
                </a:r>
                <a14:m>
                  <m:oMath xmlns:m="http://schemas.openxmlformats.org/officeDocument/2006/math">
                    <m:r>
                      <a:rPr lang="en-US" altLang="zh-CN" sz="2400" b="1" i="1" smtClean="0">
                        <a:latin typeface="Cambria Math"/>
                      </a:rPr>
                      <m:t>𝑯</m:t>
                    </m:r>
                  </m:oMath>
                </a14:m>
                <a:r>
                  <a:rPr lang="zh-CN" altLang="en-US" sz="2400" dirty="0"/>
                  <a:t>解的目标值分别为</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𝒛</m:t>
                        </m:r>
                      </m:e>
                      <m:sub>
                        <m:r>
                          <a:rPr lang="en-US" altLang="zh-CN" sz="2400" b="1" i="1" smtClean="0">
                            <a:latin typeface="Cambria Math"/>
                          </a:rPr>
                          <m:t>𝑶𝑷𝑻</m:t>
                        </m:r>
                      </m:sub>
                    </m:sSub>
                    <m:r>
                      <a:rPr lang="en-US" altLang="zh-CN" sz="2400" b="1" i="1" smtClean="0">
                        <a:latin typeface="Cambria Math"/>
                      </a:rPr>
                      <m:t>(</m:t>
                    </m:r>
                    <m:r>
                      <a:rPr lang="en-US" altLang="zh-CN" sz="2400" b="1" i="1" smtClean="0">
                        <a:latin typeface="Cambria Math"/>
                      </a:rPr>
                      <m:t>𝑰</m:t>
                    </m:r>
                    <m:r>
                      <a:rPr lang="en-US" altLang="zh-CN" sz="2400" b="1" i="1" smtClean="0">
                        <a:latin typeface="Cambria Math"/>
                      </a:rPr>
                      <m:t>)</m:t>
                    </m:r>
                  </m:oMath>
                </a14:m>
                <a:r>
                  <a:rPr lang="zh-CN" altLang="en-US" sz="2400" dirty="0"/>
                  <a:t>和</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𝒛</m:t>
                        </m:r>
                      </m:e>
                      <m:sub>
                        <m:r>
                          <a:rPr lang="en-US" altLang="zh-CN" sz="2400" b="1" i="1" dirty="0" smtClean="0">
                            <a:latin typeface="Cambria Math"/>
                          </a:rPr>
                          <m:t>𝑯</m:t>
                        </m:r>
                      </m:sub>
                    </m:sSub>
                    <m:d>
                      <m:dPr>
                        <m:ctrlPr>
                          <a:rPr lang="en-US" altLang="zh-CN" sz="2400" b="1" i="1" dirty="0" smtClean="0">
                            <a:latin typeface="Cambria Math" panose="02040503050406030204" pitchFamily="18" charset="0"/>
                          </a:rPr>
                        </m:ctrlPr>
                      </m:dPr>
                      <m:e>
                        <m:r>
                          <a:rPr lang="en-US" altLang="zh-CN" sz="2400" b="1" i="1" dirty="0" smtClean="0">
                            <a:latin typeface="Cambria Math"/>
                          </a:rPr>
                          <m:t>𝑰</m:t>
                        </m:r>
                      </m:e>
                    </m:d>
                  </m:oMath>
                </a14:m>
                <a:r>
                  <a:rPr lang="zh-CN" altLang="en-US" sz="2400" dirty="0"/>
                  <a:t>。于是对于某个</a:t>
                </a:r>
                <a14:m>
                  <m:oMath xmlns:m="http://schemas.openxmlformats.org/officeDocument/2006/math">
                    <m:r>
                      <a:rPr lang="en-US" altLang="zh-CN" sz="2400" b="1" i="1" smtClean="0">
                        <a:latin typeface="Cambria Math"/>
                      </a:rPr>
                      <m:t>𝝐</m:t>
                    </m:r>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称</a:t>
                </a:r>
                <a14:m>
                  <m:oMath xmlns:m="http://schemas.openxmlformats.org/officeDocument/2006/math">
                    <m:r>
                      <a:rPr lang="en-US" altLang="zh-CN" sz="2400" b="1" i="1" smtClean="0">
                        <a:latin typeface="Cambria Math"/>
                      </a:rPr>
                      <m:t>𝑯</m:t>
                    </m:r>
                  </m:oMath>
                </a14:m>
                <a:r>
                  <a:rPr lang="zh-CN" altLang="en-US" sz="2400" dirty="0"/>
                  <a:t>是</a:t>
                </a:r>
                <a14:m>
                  <m:oMath xmlns:m="http://schemas.openxmlformats.org/officeDocument/2006/math">
                    <m:r>
                      <a:rPr lang="en-US" altLang="zh-CN" sz="2400" b="1" i="1" dirty="0" smtClean="0">
                        <a:latin typeface="Cambria Math"/>
                      </a:rPr>
                      <m:t>𝑨</m:t>
                    </m:r>
                  </m:oMath>
                </a14:m>
                <a:r>
                  <a:rPr lang="zh-CN" altLang="en-US" sz="2400" dirty="0"/>
                  <a:t>的</a:t>
                </a:r>
                <a14:m>
                  <m:oMath xmlns:m="http://schemas.openxmlformats.org/officeDocument/2006/math">
                    <m:r>
                      <a:rPr lang="en-US" altLang="zh-CN" sz="2400" b="1" i="1" dirty="0" smtClean="0">
                        <a:latin typeface="Cambria Math"/>
                      </a:rPr>
                      <m:t>𝝐</m:t>
                    </m:r>
                  </m:oMath>
                </a14:m>
                <a:r>
                  <a:rPr lang="zh-CN" altLang="en-US" sz="2400" dirty="0"/>
                  <a:t>近似算法（</a:t>
                </a:r>
                <a14:m>
                  <m:oMath xmlns:m="http://schemas.openxmlformats.org/officeDocument/2006/math">
                    <m:r>
                      <a:rPr lang="en-US" altLang="zh-CN" sz="2400" b="1" i="1" smtClean="0">
                        <a:latin typeface="Cambria Math"/>
                      </a:rPr>
                      <m:t>𝝐</m:t>
                    </m:r>
                    <m:r>
                      <a:rPr lang="en-US" altLang="zh-CN" sz="2400" b="1" i="1" smtClean="0">
                        <a:latin typeface="Cambria Math"/>
                      </a:rPr>
                      <m:t>−</m:t>
                    </m:r>
                    <m:r>
                      <m:rPr>
                        <m:sty m:val="p"/>
                      </m:rPr>
                      <a:rPr lang="en-US" altLang="zh-CN" sz="2400" i="1">
                        <a:latin typeface="Cambria Math"/>
                      </a:rPr>
                      <m:t>app</m:t>
                    </m:r>
                    <m:r>
                      <a:rPr lang="en-US" altLang="zh-CN" sz="2400" b="1" i="1" smtClean="0">
                        <a:latin typeface="Cambria Math"/>
                      </a:rPr>
                      <m:t>𝒓𝒐𝒙𝒊𝒎𝒂𝒕𝒊𝒐𝒏</m:t>
                    </m:r>
                    <m:r>
                      <a:rPr lang="en-US" altLang="zh-CN" sz="2400" b="1" i="1" smtClean="0">
                        <a:latin typeface="Cambria Math"/>
                      </a:rPr>
                      <m:t> </m:t>
                    </m:r>
                    <m:r>
                      <a:rPr lang="en-US" altLang="zh-CN" sz="2400" b="1" i="1" smtClean="0">
                        <a:latin typeface="Cambria Math"/>
                      </a:rPr>
                      <m:t>𝒂𝒍𝒈𝒐𝒓𝒊𝒕𝒉𝒎</m:t>
                    </m:r>
                  </m:oMath>
                </a14:m>
                <a:r>
                  <a:rPr lang="zh-CN" altLang="en-US" sz="2400" dirty="0"/>
                  <a:t>）当且仅当</a:t>
                </a:r>
                <a:endParaRPr lang="en-US" altLang="zh-CN" sz="2400" dirty="0"/>
              </a:p>
              <a:p>
                <a:pPr lvl="1"/>
                <a14:m>
                  <m:oMath xmlns:m="http://schemas.openxmlformats.org/officeDocument/2006/math">
                    <m:r>
                      <m:rPr>
                        <m:lit/>
                      </m:rP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𝒛</m:t>
                        </m:r>
                      </m:e>
                      <m:sub>
                        <m:r>
                          <a:rPr lang="en-US" altLang="zh-CN" sz="2400" b="1" i="1" smtClean="0">
                            <a:latin typeface="Cambria Math"/>
                          </a:rPr>
                          <m:t>𝑯</m:t>
                        </m:r>
                      </m:sub>
                    </m:sSub>
                    <m:d>
                      <m:dPr>
                        <m:ctrlPr>
                          <a:rPr lang="en-US" altLang="zh-CN" sz="2400" b="1" i="1" smtClean="0">
                            <a:latin typeface="Cambria Math" panose="02040503050406030204" pitchFamily="18" charset="0"/>
                          </a:rPr>
                        </m:ctrlPr>
                      </m:dPr>
                      <m:e>
                        <m:r>
                          <a:rPr lang="en-US" altLang="zh-CN" sz="2400" b="1" i="1" smtClean="0">
                            <a:latin typeface="Cambria Math"/>
                          </a:rPr>
                          <m:t>𝑰</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𝒛</m:t>
                        </m:r>
                      </m:e>
                      <m:sub>
                        <m:r>
                          <a:rPr lang="en-US" altLang="zh-CN" sz="2400" b="1" i="1" smtClean="0">
                            <a:latin typeface="Cambria Math"/>
                          </a:rPr>
                          <m:t>𝑶𝑷𝑻</m:t>
                        </m:r>
                      </m:sub>
                    </m:sSub>
                    <m:d>
                      <m:dPr>
                        <m:ctrlPr>
                          <a:rPr lang="en-US" altLang="zh-CN" sz="2400" b="1" i="1" smtClean="0">
                            <a:latin typeface="Cambria Math" panose="02040503050406030204" pitchFamily="18" charset="0"/>
                          </a:rPr>
                        </m:ctrlPr>
                      </m:dPr>
                      <m:e>
                        <m:r>
                          <a:rPr lang="en-US" altLang="zh-CN" sz="2400" b="1" i="1" smtClean="0">
                            <a:latin typeface="Cambria Math"/>
                          </a:rPr>
                          <m:t>𝑰</m:t>
                        </m:r>
                      </m:e>
                    </m:d>
                    <m:r>
                      <m:rPr>
                        <m:lit/>
                      </m:rPr>
                      <a:rPr lang="en-US" altLang="zh-CN" sz="2400" b="1" i="1" smtClean="0">
                        <a:latin typeface="Cambria Math"/>
                      </a:rPr>
                      <m:t>|</m:t>
                    </m:r>
                    <m:r>
                      <a:rPr lang="en-US" altLang="zh-CN" sz="2400" b="1" i="1" smtClean="0">
                        <a:latin typeface="Cambria Math"/>
                      </a:rPr>
                      <m:t>≤</m:t>
                    </m:r>
                    <m:r>
                      <a:rPr lang="en-US" altLang="zh-CN" sz="2400" b="1" i="1" smtClean="0">
                        <a:latin typeface="Cambria Math"/>
                      </a:rPr>
                      <m:t>𝝐</m:t>
                    </m:r>
                    <m:r>
                      <m:rPr>
                        <m:lit/>
                      </m:rP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𝒛</m:t>
                        </m:r>
                      </m:e>
                      <m:sub>
                        <m:r>
                          <a:rPr lang="en-US" altLang="zh-CN" sz="2400" b="1" i="1" smtClean="0">
                            <a:latin typeface="Cambria Math"/>
                          </a:rPr>
                          <m:t>𝑶𝑷𝑻</m:t>
                        </m:r>
                      </m:sub>
                    </m:sSub>
                    <m:d>
                      <m:dPr>
                        <m:ctrlPr>
                          <a:rPr lang="en-US" altLang="zh-CN" sz="2400" b="1" i="1" smtClean="0">
                            <a:latin typeface="Cambria Math" panose="02040503050406030204" pitchFamily="18" charset="0"/>
                          </a:rPr>
                        </m:ctrlPr>
                      </m:dPr>
                      <m:e>
                        <m:r>
                          <a:rPr lang="en-US" altLang="zh-CN" sz="2400" b="1" i="1" smtClean="0">
                            <a:latin typeface="Cambria Math"/>
                          </a:rPr>
                          <m:t>𝑰</m:t>
                        </m:r>
                      </m:e>
                    </m:d>
                    <m:r>
                      <m:rPr>
                        <m:lit/>
                      </m:rPr>
                      <a:rPr lang="en-US" altLang="zh-CN" sz="2400" b="1" i="1" smtClean="0">
                        <a:latin typeface="Cambria Math"/>
                      </a:rPr>
                      <m:t>|</m:t>
                    </m:r>
                    <m:r>
                      <a:rPr lang="en-US" altLang="zh-CN" sz="2400" b="1" i="1" smtClean="0">
                        <a:latin typeface="Cambria Math"/>
                      </a:rPr>
                      <m:t>,∀</m:t>
                    </m:r>
                    <m:r>
                      <a:rPr lang="en-US" altLang="zh-CN" sz="2400" b="1" i="1" smtClean="0">
                        <a:latin typeface="Cambria Math"/>
                      </a:rPr>
                      <m:t>𝑰</m:t>
                    </m:r>
                    <m:r>
                      <a:rPr lang="en-US" altLang="zh-CN" sz="2400" b="1" i="1" smtClean="0">
                        <a:latin typeface="Cambria Math"/>
                      </a:rPr>
                      <m:t>∈</m:t>
                    </m:r>
                    <m:r>
                      <a:rPr lang="en-US" altLang="zh-CN" sz="2400" b="1" i="1" smtClean="0">
                        <a:latin typeface="Cambria Math"/>
                      </a:rPr>
                      <m:t>𝑨</m:t>
                    </m:r>
                  </m:oMath>
                </a14:m>
                <a:endParaRPr lang="en-US" altLang="zh-CN" sz="2400" b="1" dirty="0"/>
              </a:p>
              <a:p>
                <a:pPr lvl="1"/>
                <a:r>
                  <a:rPr lang="zh-CN" altLang="en-US" sz="2400" dirty="0"/>
                  <a:t>启发式算法与近似算法的区别</a:t>
                </a:r>
                <a:endParaRPr lang="en-US" altLang="zh-CN" sz="2400" dirty="0"/>
              </a:p>
              <a:p>
                <a:pPr lvl="2"/>
                <a:r>
                  <a:rPr lang="zh-CN" altLang="en-US" sz="2000" dirty="0"/>
                  <a:t>启发式算法集合包含近似算法集合</a:t>
                </a:r>
                <a:endParaRPr lang="en-US" altLang="zh-CN" sz="2000" dirty="0"/>
              </a:p>
              <a:p>
                <a:pPr lvl="2"/>
                <a:r>
                  <a:rPr lang="zh-CN" altLang="en-US" sz="2000" dirty="0"/>
                  <a:t>近似算法强调给出算法最坏情况的误差界限，启发式算法不考虑</a:t>
                </a:r>
                <a:endParaRPr lang="en-US" altLang="zh-CN" sz="2000" dirty="0"/>
              </a:p>
              <a:p>
                <a:pPr lvl="2"/>
                <a:r>
                  <a:rPr lang="zh-CN" altLang="en-US" sz="2000" dirty="0"/>
                  <a:t>最坏情况误差界估计需要较好的数学和技巧，即使这样也很难，只能通过启发式算法解决</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t="-1410" r="-1058" b="-3579"/>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8.0 </a:t>
            </a:r>
            <a:r>
              <a:rPr lang="zh-CN" altLang="en-US" dirty="0"/>
              <a:t>启发式算法</a:t>
            </a:r>
          </a:p>
        </p:txBody>
      </p:sp>
      <p:sp>
        <p:nvSpPr>
          <p:cNvPr id="3" name="Content Placeholder 2"/>
          <p:cNvSpPr>
            <a:spLocks noGrp="1"/>
          </p:cNvSpPr>
          <p:nvPr>
            <p:ph idx="1"/>
          </p:nvPr>
        </p:nvSpPr>
        <p:spPr/>
        <p:txBody>
          <a:bodyPr/>
          <a:lstStyle/>
          <a:p>
            <a:r>
              <a:rPr lang="zh-CN" altLang="en-US" sz="2400" dirty="0"/>
              <a:t>启发式算法如背包问题的贪婪算法（</a:t>
            </a:r>
            <a:r>
              <a:rPr lang="en-US" altLang="zh-CN" sz="2400" dirty="0"/>
              <a:t>greedy</a:t>
            </a:r>
            <a:r>
              <a:rPr lang="zh-CN" altLang="en-US" sz="2400" dirty="0"/>
              <a:t>）</a:t>
            </a:r>
            <a:endParaRPr lang="en-US" altLang="zh-CN" sz="2400" dirty="0"/>
          </a:p>
          <a:p>
            <a:r>
              <a:rPr lang="zh-CN" altLang="en-US" sz="2400" dirty="0"/>
              <a:t>近年来得到快速发展</a:t>
            </a:r>
            <a:endParaRPr lang="en-US" altLang="zh-CN" sz="2400" dirty="0"/>
          </a:p>
          <a:p>
            <a:pPr lvl="1"/>
            <a:r>
              <a:rPr lang="zh-CN" altLang="en-US" sz="2000" dirty="0"/>
              <a:t>数学模型是实际问题的简化</a:t>
            </a:r>
            <a:endParaRPr lang="en-US" altLang="zh-CN" sz="2000" dirty="0"/>
          </a:p>
          <a:p>
            <a:pPr lvl="2"/>
            <a:r>
              <a:rPr lang="zh-CN" altLang="en-US" sz="1800" dirty="0"/>
              <a:t>忽略因素、数据不精确、参数估计不准确，从而使得最优化算法比启发式算法的解更不准确</a:t>
            </a:r>
            <a:endParaRPr lang="en-US" altLang="zh-CN" sz="1800" dirty="0"/>
          </a:p>
          <a:p>
            <a:pPr lvl="1"/>
            <a:r>
              <a:rPr lang="zh-CN" altLang="en-US" sz="2000" dirty="0"/>
              <a:t>有些难的组合优化问题可能还没有找到最优算法，即使存在，由算法复杂性理论，其计算时间也无法接受，超出实际计算能力</a:t>
            </a:r>
            <a:endParaRPr lang="en-US" altLang="zh-CN" sz="2000" dirty="0"/>
          </a:p>
          <a:p>
            <a:pPr lvl="1"/>
            <a:r>
              <a:rPr lang="zh-CN" altLang="en-US" sz="2000" dirty="0"/>
              <a:t>一些启发式算法可以用在最优算法中，如分支定界算法中可以用启发式算法估界</a:t>
            </a:r>
            <a:endParaRPr lang="en-US" altLang="zh-CN" sz="2000" dirty="0"/>
          </a:p>
          <a:p>
            <a:pPr lvl="1"/>
            <a:r>
              <a:rPr lang="zh-CN" altLang="en-US" sz="2000" dirty="0"/>
              <a:t>简单易行；直观易被接受</a:t>
            </a:r>
            <a:endParaRPr lang="en-US" altLang="zh-CN" sz="2000" dirty="0"/>
          </a:p>
          <a:p>
            <a:pPr lvl="1"/>
            <a:r>
              <a:rPr lang="zh-CN" altLang="en-US" sz="2000" dirty="0"/>
              <a:t>速度快，适合实时应用</a:t>
            </a:r>
            <a:endParaRPr lang="en-US" altLang="zh-CN" sz="2000" dirty="0"/>
          </a:p>
          <a:p>
            <a:pPr lvl="1"/>
            <a:r>
              <a:rPr lang="zh-CN" altLang="en-US" sz="2000" dirty="0"/>
              <a:t>多数情况下，程序简单，易于修改</a:t>
            </a:r>
            <a:endParaRPr lang="en-US" altLang="zh-CN" sz="2000" dirty="0"/>
          </a:p>
          <a:p>
            <a:r>
              <a:rPr lang="zh-CN" altLang="en-US" sz="2400" dirty="0"/>
              <a:t>缺点</a:t>
            </a:r>
            <a:endParaRPr lang="en-US" altLang="zh-CN" sz="2400" dirty="0"/>
          </a:p>
          <a:p>
            <a:pPr lvl="1"/>
            <a:r>
              <a:rPr lang="zh-CN" altLang="en-US" sz="2000" dirty="0"/>
              <a:t>不能保证求得最优解</a:t>
            </a:r>
            <a:endParaRPr lang="en-US" altLang="zh-CN" sz="2000" dirty="0"/>
          </a:p>
          <a:p>
            <a:pPr lvl="1"/>
            <a:r>
              <a:rPr lang="zh-CN" altLang="en-US" sz="2000" dirty="0"/>
              <a:t>表现不稳定</a:t>
            </a:r>
            <a:endParaRPr lang="en-US" altLang="zh-CN" sz="2000" dirty="0"/>
          </a:p>
          <a:p>
            <a:pPr lvl="1"/>
            <a:r>
              <a:rPr lang="zh-CN" altLang="en-US" sz="2000" dirty="0"/>
              <a:t>算法好坏依赖于实际问题，不同算法之间难以比较</a:t>
            </a:r>
          </a:p>
        </p:txBody>
      </p:sp>
      <p:sp>
        <p:nvSpPr>
          <p:cNvPr id="4" name="文本框 3"/>
          <p:cNvSpPr txBox="1"/>
          <p:nvPr/>
        </p:nvSpPr>
        <p:spPr>
          <a:xfrm>
            <a:off x="7329264" y="5049341"/>
            <a:ext cx="1584176" cy="461665"/>
          </a:xfrm>
          <a:prstGeom prst="rect">
            <a:avLst/>
          </a:prstGeom>
          <a:noFill/>
        </p:spPr>
        <p:txBody>
          <a:bodyPr wrap="square" rtlCol="0">
            <a:spAutoFit/>
          </a:bodyPr>
          <a:lstStyle/>
          <a:p>
            <a:r>
              <a:rPr lang="zh-CN" altLang="en-US" dirty="0">
                <a:solidFill>
                  <a:srgbClr val="CC00CC"/>
                </a:solidFill>
              </a:rPr>
              <a:t>概率算法</a:t>
            </a:r>
          </a:p>
        </p:txBody>
      </p:sp>
      <p:sp>
        <p:nvSpPr>
          <p:cNvPr id="5" name="矩形 4"/>
          <p:cNvSpPr/>
          <p:nvPr/>
        </p:nvSpPr>
        <p:spPr>
          <a:xfrm>
            <a:off x="6249144" y="5511700"/>
            <a:ext cx="3262432" cy="461665"/>
          </a:xfrm>
          <a:prstGeom prst="rect">
            <a:avLst/>
          </a:prstGeom>
        </p:spPr>
        <p:txBody>
          <a:bodyPr wrap="none">
            <a:spAutoFit/>
          </a:bodyPr>
          <a:lstStyle/>
          <a:p>
            <a:r>
              <a:rPr lang="zh-CN" altLang="en-US" b="0" dirty="0">
                <a:solidFill>
                  <a:srgbClr val="CC00CC"/>
                </a:solidFill>
                <a:latin typeface="-apple-system"/>
              </a:rPr>
              <a:t>墨菲定律和幸存者偏差</a:t>
            </a:r>
            <a:endParaRPr lang="zh-CN" altLang="en-US" dirty="0">
              <a:solidFill>
                <a:srgbClr val="CC00CC"/>
              </a:solidFill>
            </a:endParaRPr>
          </a:p>
        </p:txBody>
      </p:sp>
      <p:sp>
        <p:nvSpPr>
          <p:cNvPr id="6" name="矩形 5">
            <a:extLst>
              <a:ext uri="{FF2B5EF4-FFF2-40B4-BE49-F238E27FC236}">
                <a16:creationId xmlns:a16="http://schemas.microsoft.com/office/drawing/2014/main" id="{D01E3F60-99DF-44AF-9A12-15BE4071FD20}"/>
              </a:ext>
            </a:extLst>
          </p:cNvPr>
          <p:cNvSpPr/>
          <p:nvPr/>
        </p:nvSpPr>
        <p:spPr>
          <a:xfrm>
            <a:off x="7053504" y="5958432"/>
            <a:ext cx="2076209" cy="461665"/>
          </a:xfrm>
          <a:prstGeom prst="rect">
            <a:avLst/>
          </a:prstGeom>
        </p:spPr>
        <p:txBody>
          <a:bodyPr wrap="none">
            <a:spAutoFit/>
          </a:bodyPr>
          <a:lstStyle/>
          <a:p>
            <a:r>
              <a:rPr lang="en-US" altLang="zh-CN" b="0" dirty="0">
                <a:solidFill>
                  <a:srgbClr val="333333"/>
                </a:solidFill>
                <a:latin typeface="Arial" panose="020B0604020202020204" pitchFamily="34" charset="0"/>
              </a:rPr>
              <a:t>Murphy's Law</a:t>
            </a:r>
            <a:endParaRPr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additive="base">
                                        <p:cTn id="69" dur="500" fill="hold"/>
                                        <p:tgtEl>
                                          <p:spTgt spid="6"/>
                                        </p:tgtEl>
                                        <p:attrNameLst>
                                          <p:attrName>ppt_x</p:attrName>
                                        </p:attrNameLst>
                                      </p:cBhvr>
                                      <p:tavLst>
                                        <p:tav tm="0">
                                          <p:val>
                                            <p:strVal val="#ppt_x"/>
                                          </p:val>
                                        </p:tav>
                                        <p:tav tm="100000">
                                          <p:val>
                                            <p:strVal val="#ppt_x"/>
                                          </p:val>
                                        </p:tav>
                                      </p:tavLst>
                                    </p:anim>
                                    <p:anim calcmode="lin" valueType="num">
                                      <p:cBhvr additive="base">
                                        <p:cTn id="70" dur="500" fill="hold"/>
                                        <p:tgtEl>
                                          <p:spTgt spid="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ppt_x"/>
                                          </p:val>
                                        </p:tav>
                                        <p:tav tm="100000">
                                          <p:val>
                                            <p:strVal val="#ppt_x"/>
                                          </p:val>
                                        </p:tav>
                                      </p:tavLst>
                                    </p:anim>
                                    <p:anim calcmode="lin" valueType="num">
                                      <p:cBhvr additive="base">
                                        <p:cTn id="7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8.0 </a:t>
            </a:r>
            <a:r>
              <a:rPr lang="zh-CN" altLang="en-US" dirty="0"/>
              <a:t>启发式算法</a:t>
            </a:r>
          </a:p>
        </p:txBody>
      </p:sp>
      <p:sp>
        <p:nvSpPr>
          <p:cNvPr id="3" name="Content Placeholder 2"/>
          <p:cNvSpPr>
            <a:spLocks noGrp="1"/>
          </p:cNvSpPr>
          <p:nvPr>
            <p:ph idx="1"/>
          </p:nvPr>
        </p:nvSpPr>
        <p:spPr/>
        <p:txBody>
          <a:bodyPr/>
          <a:lstStyle/>
          <a:p>
            <a:r>
              <a:rPr lang="zh-CN" altLang="en-US" sz="1800" dirty="0"/>
              <a:t>现代优化算法：大都具有一定的随机性</a:t>
            </a:r>
            <a:endParaRPr lang="en-US" altLang="zh-CN" sz="1800" dirty="0"/>
          </a:p>
          <a:p>
            <a:pPr lvl="1"/>
            <a:r>
              <a:rPr lang="zh-CN" altLang="en-US" sz="1600" dirty="0"/>
              <a:t>禁忌搜索</a:t>
            </a:r>
            <a:r>
              <a:rPr lang="en-US" altLang="zh-CN" sz="1600" dirty="0"/>
              <a:t>(</a:t>
            </a:r>
            <a:r>
              <a:rPr lang="en-US" altLang="zh-CN" sz="1600" dirty="0" err="1"/>
              <a:t>tabu</a:t>
            </a:r>
            <a:r>
              <a:rPr lang="en-US" altLang="zh-CN" sz="1600" dirty="0"/>
              <a:t> search)</a:t>
            </a:r>
          </a:p>
          <a:p>
            <a:pPr lvl="1"/>
            <a:r>
              <a:rPr lang="zh-CN" altLang="en-US" sz="1600" dirty="0"/>
              <a:t>模拟退火（</a:t>
            </a:r>
            <a:r>
              <a:rPr lang="en-US" altLang="zh-CN" sz="1600" dirty="0"/>
              <a:t>Simulated  annealing</a:t>
            </a:r>
            <a:r>
              <a:rPr lang="zh-CN" altLang="en-US" sz="1600" dirty="0"/>
              <a:t>）</a:t>
            </a:r>
            <a:endParaRPr lang="en-US" altLang="zh-CN" sz="1600" dirty="0"/>
          </a:p>
          <a:p>
            <a:pPr lvl="1"/>
            <a:r>
              <a:rPr lang="zh-CN" altLang="en-US" sz="1600" dirty="0">
                <a:solidFill>
                  <a:srgbClr val="CC00CC"/>
                </a:solidFill>
              </a:rPr>
              <a:t>遗传算法</a:t>
            </a:r>
            <a:r>
              <a:rPr lang="zh-CN" altLang="en-US" sz="1600" dirty="0"/>
              <a:t>（</a:t>
            </a:r>
            <a:r>
              <a:rPr lang="en-US" altLang="zh-CN" sz="1600" dirty="0"/>
              <a:t>genetic algorithms</a:t>
            </a:r>
            <a:r>
              <a:rPr lang="zh-CN" altLang="en-US" sz="1600" dirty="0"/>
              <a:t>）</a:t>
            </a:r>
            <a:r>
              <a:rPr lang="en-US" altLang="zh-CN" sz="1600" dirty="0"/>
              <a:t>:</a:t>
            </a:r>
            <a:r>
              <a:rPr lang="zh-CN" altLang="en-US" sz="1600" dirty="0"/>
              <a:t>在图像处理、信号处理、模式识别等领域有着广泛的应用</a:t>
            </a:r>
            <a:endParaRPr lang="en-US" altLang="zh-CN" sz="1600" dirty="0"/>
          </a:p>
          <a:p>
            <a:pPr lvl="1"/>
            <a:r>
              <a:rPr lang="zh-CN" altLang="en-US" sz="1600" dirty="0">
                <a:solidFill>
                  <a:srgbClr val="CC00CC"/>
                </a:solidFill>
              </a:rPr>
              <a:t>人工神经网络</a:t>
            </a:r>
            <a:r>
              <a:rPr lang="zh-CN" altLang="en-US" sz="1600" dirty="0"/>
              <a:t>（</a:t>
            </a:r>
            <a:r>
              <a:rPr lang="en-US" altLang="zh-CN" sz="1600" dirty="0"/>
              <a:t>neural networks</a:t>
            </a:r>
            <a:r>
              <a:rPr lang="zh-CN" altLang="en-US" sz="1600" dirty="0"/>
              <a:t>）</a:t>
            </a:r>
            <a:endParaRPr lang="en-US" altLang="zh-CN" sz="1600" dirty="0"/>
          </a:p>
          <a:p>
            <a:pPr lvl="1"/>
            <a:r>
              <a:rPr lang="zh-CN" altLang="en-US" sz="1600" dirty="0"/>
              <a:t>粒子群优化算法（</a:t>
            </a:r>
            <a:r>
              <a:rPr lang="en-US" altLang="zh-CN" sz="1600" dirty="0"/>
              <a:t>particle swarm optimization</a:t>
            </a:r>
            <a:r>
              <a:rPr lang="zh-CN" altLang="en-US" sz="1600" dirty="0"/>
              <a:t>）一种模仿鸟群、鱼群觅食行为发展起来的一种进化算法</a:t>
            </a:r>
            <a:endParaRPr lang="en-US" altLang="zh-CN" sz="1600" dirty="0"/>
          </a:p>
          <a:p>
            <a:pPr lvl="1"/>
            <a:r>
              <a:rPr lang="zh-CN" altLang="en-US" sz="1600" dirty="0">
                <a:solidFill>
                  <a:srgbClr val="CC00CC"/>
                </a:solidFill>
              </a:rPr>
              <a:t>差分进化算法（</a:t>
            </a:r>
            <a:r>
              <a:rPr lang="en-US" altLang="zh-CN" sz="1600" dirty="0">
                <a:solidFill>
                  <a:srgbClr val="CC00CC"/>
                </a:solidFill>
              </a:rPr>
              <a:t>Differential Evolution</a:t>
            </a:r>
            <a:r>
              <a:rPr lang="zh-CN" altLang="en-US" sz="1600" dirty="0"/>
              <a:t>）</a:t>
            </a:r>
            <a:r>
              <a:rPr lang="en-US" altLang="zh-CN" sz="1600" dirty="0"/>
              <a:t>:</a:t>
            </a:r>
            <a:r>
              <a:rPr lang="zh-CN" altLang="en-US" sz="1600" dirty="0"/>
              <a:t>群体进化</a:t>
            </a:r>
            <a:r>
              <a:rPr lang="en-US" altLang="zh-CN" sz="1600" dirty="0"/>
              <a:t>,</a:t>
            </a:r>
            <a:r>
              <a:rPr lang="zh-CN" altLang="en-US" sz="1600" dirty="0"/>
              <a:t>模拟了群体中的个体的合作与竞争的过程</a:t>
            </a:r>
            <a:endParaRPr lang="en-US" altLang="zh-CN" sz="1600" dirty="0"/>
          </a:p>
          <a:p>
            <a:pPr lvl="1"/>
            <a:r>
              <a:rPr lang="zh-CN" altLang="en-US" sz="1600" dirty="0"/>
              <a:t>人工蜂群算法（</a:t>
            </a:r>
            <a:r>
              <a:rPr lang="en-US" altLang="zh-CN" sz="1600" dirty="0"/>
              <a:t>Artificial Bee Colony Algorithm</a:t>
            </a:r>
            <a:r>
              <a:rPr lang="zh-CN" altLang="en-US" sz="1600" dirty="0"/>
              <a:t>，</a:t>
            </a:r>
            <a:r>
              <a:rPr lang="en-US" altLang="zh-CN" sz="1600" dirty="0"/>
              <a:t>ABC</a:t>
            </a:r>
            <a:r>
              <a:rPr lang="zh-CN" altLang="en-US" sz="1600" dirty="0"/>
              <a:t>）</a:t>
            </a:r>
            <a:endParaRPr lang="en-US" altLang="zh-CN" sz="1600" dirty="0"/>
          </a:p>
          <a:p>
            <a:pPr lvl="1"/>
            <a:r>
              <a:rPr lang="zh-CN" altLang="en-US" sz="1600" dirty="0"/>
              <a:t>蚁群优化算法（</a:t>
            </a:r>
            <a:r>
              <a:rPr lang="en-US" altLang="zh-CN" sz="1600" dirty="0"/>
              <a:t>Ant Colony Optimization</a:t>
            </a:r>
            <a:r>
              <a:rPr lang="zh-CN" altLang="en-US" sz="1600" dirty="0"/>
              <a:t>）</a:t>
            </a:r>
            <a:endParaRPr lang="en-US" altLang="zh-CN" sz="1600" dirty="0"/>
          </a:p>
          <a:p>
            <a:pPr lvl="1"/>
            <a:r>
              <a:rPr lang="zh-CN" altLang="en-US" sz="1600" dirty="0"/>
              <a:t>人工鱼群优化算法（</a:t>
            </a:r>
            <a:r>
              <a:rPr lang="en-US" altLang="zh-CN" sz="1600" dirty="0"/>
              <a:t>Artificial Fish Swarm Algorithm</a:t>
            </a:r>
            <a:r>
              <a:rPr lang="zh-CN" altLang="en-US" sz="1600" dirty="0"/>
              <a:t>）</a:t>
            </a:r>
            <a:endParaRPr lang="en-US" altLang="zh-CN" sz="1600" dirty="0"/>
          </a:p>
          <a:p>
            <a:pPr lvl="1"/>
            <a:r>
              <a:rPr lang="zh-CN" altLang="en-US" sz="1600" dirty="0"/>
              <a:t>菌群优化算法</a:t>
            </a:r>
            <a:r>
              <a:rPr lang="en-US" altLang="zh-CN" sz="1600" dirty="0"/>
              <a:t>Bacterial Foraging Optimization</a:t>
            </a:r>
          </a:p>
          <a:p>
            <a:pPr lvl="1"/>
            <a:r>
              <a:rPr lang="zh-CN" altLang="en-US" sz="1600" dirty="0"/>
              <a:t>杜鹃搜索算法（</a:t>
            </a:r>
            <a:r>
              <a:rPr lang="en-US" altLang="zh-CN" sz="1600" dirty="0"/>
              <a:t>Cuckoo search</a:t>
            </a:r>
            <a:r>
              <a:rPr lang="zh-CN" altLang="en-US" sz="1600" dirty="0"/>
              <a:t>，</a:t>
            </a:r>
            <a:r>
              <a:rPr lang="en-US" altLang="zh-CN" sz="1600" dirty="0"/>
              <a:t>CS</a:t>
            </a:r>
            <a:r>
              <a:rPr lang="zh-CN" altLang="en-US" sz="1600" dirty="0"/>
              <a:t>）模仿杜鹃鸟寻窝产卵活动的群集智能优化算法</a:t>
            </a:r>
            <a:endParaRPr lang="en-US" altLang="zh-CN" sz="1600" dirty="0"/>
          </a:p>
          <a:p>
            <a:pPr lvl="1"/>
            <a:r>
              <a:rPr lang="zh-CN" altLang="en-US" sz="1600" dirty="0"/>
              <a:t>群搜索算法（</a:t>
            </a:r>
            <a:r>
              <a:rPr lang="en-US" altLang="zh-CN" sz="1600" dirty="0"/>
              <a:t>Group Search Optimizer</a:t>
            </a:r>
            <a:r>
              <a:rPr lang="zh-CN" altLang="en-US" sz="1600" dirty="0"/>
              <a:t>）是一种基于发现者，跟随者，游荡者模型而产生的算法</a:t>
            </a:r>
            <a:endParaRPr lang="en-US" altLang="zh-CN" sz="1600" dirty="0"/>
          </a:p>
          <a:p>
            <a:pPr lvl="1"/>
            <a:r>
              <a:rPr lang="zh-CN" altLang="en-US" sz="1600" dirty="0"/>
              <a:t>灰狼算法（</a:t>
            </a:r>
            <a:r>
              <a:rPr lang="en-US" altLang="zh-CN" sz="1600" dirty="0"/>
              <a:t>Grey Wolf Optimizer</a:t>
            </a:r>
            <a:r>
              <a:rPr lang="zh-CN" altLang="en-US" sz="1600" dirty="0"/>
              <a:t>）</a:t>
            </a:r>
            <a:endParaRPr lang="en-US" altLang="zh-CN" sz="1600" dirty="0"/>
          </a:p>
          <a:p>
            <a:pPr lvl="1"/>
            <a:r>
              <a:rPr lang="zh-CN" altLang="en-US" sz="1600" dirty="0"/>
              <a:t>萤火虫算法</a:t>
            </a:r>
            <a:r>
              <a:rPr lang="en-US" altLang="zh-CN" sz="1600" dirty="0"/>
              <a:t>(Firefly Algorithm)</a:t>
            </a:r>
            <a:r>
              <a:rPr lang="zh-CN" altLang="en-US" sz="1600" dirty="0"/>
              <a:t>是一种模仿萤火虫之间信息交流，相互吸引集合，警戒危险</a:t>
            </a:r>
            <a:endParaRPr lang="en-US" altLang="zh-CN" sz="1600" dirty="0"/>
          </a:p>
          <a:p>
            <a:pPr lvl="1"/>
            <a:r>
              <a:rPr lang="zh-CN" altLang="en-US" sz="1600" dirty="0"/>
              <a:t>烟花优化算法（</a:t>
            </a:r>
            <a:r>
              <a:rPr lang="en-US" altLang="zh-CN" sz="1600" dirty="0"/>
              <a:t>Fireworks Algorithm</a:t>
            </a:r>
            <a:r>
              <a:rPr lang="zh-CN" altLang="en-US" sz="1600" dirty="0"/>
              <a:t>）</a:t>
            </a:r>
            <a:endParaRPr lang="en-US" altLang="zh-CN" sz="1600" dirty="0"/>
          </a:p>
          <a:p>
            <a:pPr lvl="1"/>
            <a:r>
              <a:rPr lang="zh-CN" altLang="en-US" sz="1600" dirty="0"/>
              <a:t>鲸鱼算法（</a:t>
            </a:r>
            <a:r>
              <a:rPr lang="en-US" altLang="zh-CN" sz="1600" dirty="0"/>
              <a:t>Whale Optimization Algorithm</a:t>
            </a:r>
            <a:r>
              <a:rPr lang="zh-CN" altLang="en-US" sz="1600" dirty="0"/>
              <a:t>）</a:t>
            </a:r>
            <a:endParaRPr lang="en-US" altLang="zh-CN" sz="1600" dirty="0"/>
          </a:p>
          <a:p>
            <a:pPr lvl="1"/>
            <a:r>
              <a:rPr lang="zh-CN" altLang="en-US" sz="1600" dirty="0"/>
              <a:t>水波算法（</a:t>
            </a:r>
            <a:r>
              <a:rPr lang="en-US" altLang="zh-CN" sz="1600" dirty="0"/>
              <a:t>Water wave optimization</a:t>
            </a:r>
            <a:r>
              <a:rPr lang="zh-CN" altLang="en-US" sz="1600" dirty="0"/>
              <a:t>）是根据水波理论提出的优化算法。什么是水波理论？简单来说就是水波的宽度越小，其频率越高，频率与水波宽度的平方根成反比</a:t>
            </a:r>
          </a:p>
        </p:txBody>
      </p:sp>
      <p:sp>
        <p:nvSpPr>
          <p:cNvPr id="4" name="AutoShape 2" descr="https://upload-images.jianshu.io/upload_images/18209951-fd6083214b573ae0.jpeg?imageMogr2/auto-orient/strip|imageView2/2/w/50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https://upload-images.jianshu.io/upload_images/18209951-fd6083214b573ae0.jpeg?imageMogr2/auto-orient/strip|imageView2/2/w/500/format/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30" name="Picture 6" descr="https://upload-images.jianshu.io/upload_images/18209951-fd6083214b573ae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256" y="7937"/>
            <a:ext cx="2381250" cy="2028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 calcmode="lin" valueType="num">
                                      <p:cBhvr additive="base">
                                        <p:cTn id="10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
                                            <p:txEl>
                                              <p:pRg st="17" end="17"/>
                                            </p:txEl>
                                          </p:spTgt>
                                        </p:tgtEl>
                                        <p:attrNameLst>
                                          <p:attrName>style.visibility</p:attrName>
                                        </p:attrNameLst>
                                      </p:cBhvr>
                                      <p:to>
                                        <p:strVal val="visible"/>
                                      </p:to>
                                    </p:set>
                                    <p:anim calcmode="lin" valueType="num">
                                      <p:cBhvr additive="base">
                                        <p:cTn id="109"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8.0 </a:t>
            </a:r>
            <a:r>
              <a:rPr lang="zh-CN" altLang="en-US" dirty="0"/>
              <a:t>启发式算法</a:t>
            </a:r>
          </a:p>
        </p:txBody>
      </p:sp>
      <p:sp>
        <p:nvSpPr>
          <p:cNvPr id="3" name="内容占位符 2"/>
          <p:cNvSpPr>
            <a:spLocks noGrp="1"/>
          </p:cNvSpPr>
          <p:nvPr>
            <p:ph idx="1"/>
          </p:nvPr>
        </p:nvSpPr>
        <p:spPr/>
        <p:txBody>
          <a:bodyPr/>
          <a:lstStyle/>
          <a:p>
            <a:r>
              <a:rPr lang="zh-CN" altLang="en-US" dirty="0"/>
              <a:t>基本起源</a:t>
            </a:r>
          </a:p>
        </p:txBody>
      </p:sp>
      <p:graphicFrame>
        <p:nvGraphicFramePr>
          <p:cNvPr id="4" name="内容占位符 3"/>
          <p:cNvGraphicFramePr/>
          <p:nvPr/>
        </p:nvGraphicFramePr>
        <p:xfrm>
          <a:off x="1424608" y="1592957"/>
          <a:ext cx="7776864" cy="5486400"/>
        </p:xfrm>
        <a:graphic>
          <a:graphicData uri="http://schemas.openxmlformats.org/drawingml/2006/table">
            <a:tbl>
              <a:tblPr/>
              <a:tblGrid>
                <a:gridCol w="2592288">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365760">
                <a:tc>
                  <a:txBody>
                    <a:bodyPr/>
                    <a:lstStyle/>
                    <a:p>
                      <a:r>
                        <a:rPr lang="zh-CN" altLang="en-US" sz="1800" dirty="0"/>
                        <a:t>算法</a:t>
                      </a:r>
                    </a:p>
                  </a:txBody>
                  <a:tcPr anchor="ctr">
                    <a:lnL>
                      <a:noFill/>
                    </a:lnL>
                    <a:lnR>
                      <a:noFill/>
                    </a:lnR>
                    <a:lnT>
                      <a:noFill/>
                    </a:lnT>
                    <a:lnB>
                      <a:noFill/>
                    </a:lnB>
                  </a:tcPr>
                </a:tc>
                <a:tc>
                  <a:txBody>
                    <a:bodyPr/>
                    <a:lstStyle/>
                    <a:p>
                      <a:r>
                        <a:rPr lang="zh-CN" altLang="en-US" sz="1800"/>
                        <a:t>由来</a:t>
                      </a:r>
                    </a:p>
                  </a:txBody>
                  <a:tcPr anchor="ctr">
                    <a:lnL>
                      <a:noFill/>
                    </a:lnL>
                    <a:lnR>
                      <a:noFill/>
                    </a:lnR>
                    <a:lnT>
                      <a:noFill/>
                    </a:lnT>
                    <a:lnB>
                      <a:noFill/>
                    </a:lnB>
                  </a:tcPr>
                </a:tc>
                <a:tc>
                  <a:txBody>
                    <a:bodyPr/>
                    <a:lstStyle/>
                    <a:p>
                      <a:r>
                        <a:rPr lang="zh-CN" altLang="en-US" sz="1800"/>
                        <a:t>类别</a:t>
                      </a:r>
                    </a:p>
                  </a:txBody>
                  <a:tcPr anchor="ctr">
                    <a:lnL>
                      <a:noFill/>
                    </a:lnL>
                    <a:lnR>
                      <a:noFill/>
                    </a:lnR>
                    <a:lnT>
                      <a:noFill/>
                    </a:lnT>
                    <a:lnB>
                      <a:noFill/>
                    </a:lnB>
                  </a:tcPr>
                </a:tc>
                <a:extLst>
                  <a:ext uri="{0D108BD9-81ED-4DB2-BD59-A6C34878D82A}">
                    <a16:rowId xmlns:a16="http://schemas.microsoft.com/office/drawing/2014/main" val="10000"/>
                  </a:ext>
                </a:extLst>
              </a:tr>
              <a:tr h="365760">
                <a:tc>
                  <a:txBody>
                    <a:bodyPr/>
                    <a:lstStyle/>
                    <a:p>
                      <a:r>
                        <a:rPr lang="en-US" altLang="zh-CN" sz="1800"/>
                        <a:t>1</a:t>
                      </a:r>
                      <a:r>
                        <a:rPr lang="zh-CN" altLang="en-US" sz="1800"/>
                        <a:t>遗传算法</a:t>
                      </a:r>
                    </a:p>
                  </a:txBody>
                  <a:tcPr anchor="ctr">
                    <a:lnL>
                      <a:noFill/>
                    </a:lnL>
                    <a:lnR>
                      <a:noFill/>
                    </a:lnR>
                    <a:lnT>
                      <a:noFill/>
                    </a:lnT>
                    <a:lnB>
                      <a:noFill/>
                    </a:lnB>
                  </a:tcPr>
                </a:tc>
                <a:tc>
                  <a:txBody>
                    <a:bodyPr/>
                    <a:lstStyle/>
                    <a:p>
                      <a:r>
                        <a:rPr lang="zh-CN" altLang="en-US" sz="1800"/>
                        <a:t>进化论</a:t>
                      </a:r>
                    </a:p>
                  </a:txBody>
                  <a:tcPr anchor="ctr">
                    <a:lnL>
                      <a:noFill/>
                    </a:lnL>
                    <a:lnR>
                      <a:noFill/>
                    </a:lnR>
                    <a:lnT>
                      <a:noFill/>
                    </a:lnT>
                    <a:lnB>
                      <a:noFill/>
                    </a:lnB>
                  </a:tcPr>
                </a:tc>
                <a:tc>
                  <a:txBody>
                    <a:bodyPr/>
                    <a:lstStyle/>
                    <a:p>
                      <a:r>
                        <a:rPr lang="zh-CN" altLang="en-US" sz="1800"/>
                        <a:t>人类理论</a:t>
                      </a:r>
                    </a:p>
                  </a:txBody>
                  <a:tcPr anchor="ctr">
                    <a:lnL>
                      <a:noFill/>
                    </a:lnL>
                    <a:lnR>
                      <a:noFill/>
                    </a:lnR>
                    <a:lnT>
                      <a:noFill/>
                    </a:lnT>
                    <a:lnB>
                      <a:noFill/>
                    </a:lnB>
                  </a:tcPr>
                </a:tc>
                <a:extLst>
                  <a:ext uri="{0D108BD9-81ED-4DB2-BD59-A6C34878D82A}">
                    <a16:rowId xmlns:a16="http://schemas.microsoft.com/office/drawing/2014/main" val="10001"/>
                  </a:ext>
                </a:extLst>
              </a:tr>
              <a:tr h="365760">
                <a:tc>
                  <a:txBody>
                    <a:bodyPr/>
                    <a:lstStyle/>
                    <a:p>
                      <a:r>
                        <a:rPr lang="en-US" altLang="zh-CN" sz="1800"/>
                        <a:t>2</a:t>
                      </a:r>
                      <a:r>
                        <a:rPr lang="zh-CN" altLang="en-US" sz="1800"/>
                        <a:t>粒子群优化算法</a:t>
                      </a:r>
                    </a:p>
                  </a:txBody>
                  <a:tcPr anchor="ctr">
                    <a:lnL>
                      <a:noFill/>
                    </a:lnL>
                    <a:lnR>
                      <a:noFill/>
                    </a:lnR>
                    <a:lnT>
                      <a:noFill/>
                    </a:lnT>
                    <a:lnB>
                      <a:noFill/>
                    </a:lnB>
                  </a:tcPr>
                </a:tc>
                <a:tc>
                  <a:txBody>
                    <a:bodyPr/>
                    <a:lstStyle/>
                    <a:p>
                      <a:r>
                        <a:rPr lang="zh-CN" altLang="en-US" sz="1800"/>
                        <a:t>鸟群觅食</a:t>
                      </a:r>
                    </a:p>
                  </a:txBody>
                  <a:tcPr anchor="ctr">
                    <a:lnL>
                      <a:noFill/>
                    </a:lnL>
                    <a:lnR>
                      <a:noFill/>
                    </a:lnR>
                    <a:lnT>
                      <a:noFill/>
                    </a:lnT>
                    <a:lnB>
                      <a:noFill/>
                    </a:lnB>
                  </a:tcPr>
                </a:tc>
                <a:tc>
                  <a:txBody>
                    <a:bodyPr/>
                    <a:lstStyle/>
                    <a:p>
                      <a:r>
                        <a:rPr lang="zh-CN" altLang="en-US" sz="1800"/>
                        <a:t>生物生存</a:t>
                      </a:r>
                    </a:p>
                  </a:txBody>
                  <a:tcPr anchor="ctr">
                    <a:lnL>
                      <a:noFill/>
                    </a:lnL>
                    <a:lnR>
                      <a:noFill/>
                    </a:lnR>
                    <a:lnT>
                      <a:noFill/>
                    </a:lnT>
                    <a:lnB>
                      <a:noFill/>
                    </a:lnB>
                  </a:tcPr>
                </a:tc>
                <a:extLst>
                  <a:ext uri="{0D108BD9-81ED-4DB2-BD59-A6C34878D82A}">
                    <a16:rowId xmlns:a16="http://schemas.microsoft.com/office/drawing/2014/main" val="10002"/>
                  </a:ext>
                </a:extLst>
              </a:tr>
              <a:tr h="365760">
                <a:tc>
                  <a:txBody>
                    <a:bodyPr/>
                    <a:lstStyle/>
                    <a:p>
                      <a:r>
                        <a:rPr lang="en-US" altLang="zh-CN" sz="1800" dirty="0"/>
                        <a:t>3</a:t>
                      </a:r>
                      <a:r>
                        <a:rPr lang="zh-CN" altLang="en-US" sz="1800" dirty="0"/>
                        <a:t>差分进化算法</a:t>
                      </a:r>
                    </a:p>
                  </a:txBody>
                  <a:tcPr anchor="ctr">
                    <a:lnL>
                      <a:noFill/>
                    </a:lnL>
                    <a:lnR>
                      <a:noFill/>
                    </a:lnR>
                    <a:lnT>
                      <a:noFill/>
                    </a:lnT>
                    <a:lnB>
                      <a:noFill/>
                    </a:lnB>
                  </a:tcPr>
                </a:tc>
                <a:tc>
                  <a:txBody>
                    <a:bodyPr/>
                    <a:lstStyle/>
                    <a:p>
                      <a:r>
                        <a:rPr lang="zh-CN" altLang="en-US" sz="1800"/>
                        <a:t>进化论</a:t>
                      </a:r>
                    </a:p>
                  </a:txBody>
                  <a:tcPr anchor="ctr">
                    <a:lnL>
                      <a:noFill/>
                    </a:lnL>
                    <a:lnR>
                      <a:noFill/>
                    </a:lnR>
                    <a:lnT>
                      <a:noFill/>
                    </a:lnT>
                    <a:lnB>
                      <a:noFill/>
                    </a:lnB>
                  </a:tcPr>
                </a:tc>
                <a:tc>
                  <a:txBody>
                    <a:bodyPr/>
                    <a:lstStyle/>
                    <a:p>
                      <a:r>
                        <a:rPr lang="zh-CN" altLang="en-US" sz="1800" dirty="0"/>
                        <a:t>人类理论</a:t>
                      </a:r>
                    </a:p>
                  </a:txBody>
                  <a:tcPr anchor="ctr">
                    <a:lnL>
                      <a:noFill/>
                    </a:lnL>
                    <a:lnR>
                      <a:noFill/>
                    </a:lnR>
                    <a:lnT>
                      <a:noFill/>
                    </a:lnT>
                    <a:lnB>
                      <a:noFill/>
                    </a:lnB>
                  </a:tcPr>
                </a:tc>
                <a:extLst>
                  <a:ext uri="{0D108BD9-81ED-4DB2-BD59-A6C34878D82A}">
                    <a16:rowId xmlns:a16="http://schemas.microsoft.com/office/drawing/2014/main" val="10003"/>
                  </a:ext>
                </a:extLst>
              </a:tr>
              <a:tr h="365760">
                <a:tc>
                  <a:txBody>
                    <a:bodyPr/>
                    <a:lstStyle/>
                    <a:p>
                      <a:r>
                        <a:rPr lang="en-US" altLang="zh-CN" sz="1800" dirty="0"/>
                        <a:t>4</a:t>
                      </a:r>
                      <a:r>
                        <a:rPr lang="zh-CN" altLang="en-US" sz="1800" dirty="0"/>
                        <a:t>人工蜂群算法</a:t>
                      </a:r>
                    </a:p>
                  </a:txBody>
                  <a:tcPr anchor="ctr">
                    <a:lnL>
                      <a:noFill/>
                    </a:lnL>
                    <a:lnR>
                      <a:noFill/>
                    </a:lnR>
                    <a:lnT>
                      <a:noFill/>
                    </a:lnT>
                    <a:lnB>
                      <a:noFill/>
                    </a:lnB>
                  </a:tcPr>
                </a:tc>
                <a:tc>
                  <a:txBody>
                    <a:bodyPr/>
                    <a:lstStyle/>
                    <a:p>
                      <a:r>
                        <a:rPr lang="zh-CN" altLang="en-US" sz="1800"/>
                        <a:t>蜜蜂觅食</a:t>
                      </a:r>
                    </a:p>
                  </a:txBody>
                  <a:tcPr anchor="ctr">
                    <a:lnL>
                      <a:noFill/>
                    </a:lnL>
                    <a:lnR>
                      <a:noFill/>
                    </a:lnR>
                    <a:lnT>
                      <a:noFill/>
                    </a:lnT>
                    <a:lnB>
                      <a:noFill/>
                    </a:lnB>
                  </a:tcPr>
                </a:tc>
                <a:tc>
                  <a:txBody>
                    <a:bodyPr/>
                    <a:lstStyle/>
                    <a:p>
                      <a:r>
                        <a:rPr lang="zh-CN" altLang="en-US" sz="1800"/>
                        <a:t>生物生存</a:t>
                      </a:r>
                    </a:p>
                  </a:txBody>
                  <a:tcPr anchor="ctr">
                    <a:lnL>
                      <a:noFill/>
                    </a:lnL>
                    <a:lnR>
                      <a:noFill/>
                    </a:lnR>
                    <a:lnT>
                      <a:noFill/>
                    </a:lnT>
                    <a:lnB>
                      <a:noFill/>
                    </a:lnB>
                  </a:tcPr>
                </a:tc>
                <a:extLst>
                  <a:ext uri="{0D108BD9-81ED-4DB2-BD59-A6C34878D82A}">
                    <a16:rowId xmlns:a16="http://schemas.microsoft.com/office/drawing/2014/main" val="10004"/>
                  </a:ext>
                </a:extLst>
              </a:tr>
              <a:tr h="365760">
                <a:tc>
                  <a:txBody>
                    <a:bodyPr/>
                    <a:lstStyle/>
                    <a:p>
                      <a:r>
                        <a:rPr lang="en-US" altLang="zh-CN" sz="1800"/>
                        <a:t>5</a:t>
                      </a:r>
                      <a:r>
                        <a:rPr lang="zh-CN" altLang="en-US" sz="1800"/>
                        <a:t>蚁群算法</a:t>
                      </a:r>
                    </a:p>
                  </a:txBody>
                  <a:tcPr anchor="ctr">
                    <a:lnL>
                      <a:noFill/>
                    </a:lnL>
                    <a:lnR>
                      <a:noFill/>
                    </a:lnR>
                    <a:lnT>
                      <a:noFill/>
                    </a:lnT>
                    <a:lnB>
                      <a:noFill/>
                    </a:lnB>
                  </a:tcPr>
                </a:tc>
                <a:tc>
                  <a:txBody>
                    <a:bodyPr/>
                    <a:lstStyle/>
                    <a:p>
                      <a:r>
                        <a:rPr lang="zh-CN" altLang="en-US" sz="1800"/>
                        <a:t>蚂蚁觅食</a:t>
                      </a:r>
                    </a:p>
                  </a:txBody>
                  <a:tcPr anchor="ctr">
                    <a:lnL>
                      <a:noFill/>
                    </a:lnL>
                    <a:lnR>
                      <a:noFill/>
                    </a:lnR>
                    <a:lnT>
                      <a:noFill/>
                    </a:lnT>
                    <a:lnB>
                      <a:noFill/>
                    </a:lnB>
                  </a:tcPr>
                </a:tc>
                <a:tc>
                  <a:txBody>
                    <a:bodyPr/>
                    <a:lstStyle/>
                    <a:p>
                      <a:r>
                        <a:rPr lang="zh-CN" altLang="en-US" sz="1800"/>
                        <a:t>生物生存</a:t>
                      </a:r>
                    </a:p>
                  </a:txBody>
                  <a:tcPr anchor="ctr">
                    <a:lnL>
                      <a:noFill/>
                    </a:lnL>
                    <a:lnR>
                      <a:noFill/>
                    </a:lnR>
                    <a:lnT>
                      <a:noFill/>
                    </a:lnT>
                    <a:lnB>
                      <a:noFill/>
                    </a:lnB>
                  </a:tcPr>
                </a:tc>
                <a:extLst>
                  <a:ext uri="{0D108BD9-81ED-4DB2-BD59-A6C34878D82A}">
                    <a16:rowId xmlns:a16="http://schemas.microsoft.com/office/drawing/2014/main" val="10005"/>
                  </a:ext>
                </a:extLst>
              </a:tr>
              <a:tr h="365760">
                <a:tc>
                  <a:txBody>
                    <a:bodyPr/>
                    <a:lstStyle/>
                    <a:p>
                      <a:r>
                        <a:rPr lang="en-US" altLang="zh-CN" sz="1800"/>
                        <a:t>6</a:t>
                      </a:r>
                      <a:r>
                        <a:rPr lang="zh-CN" altLang="en-US" sz="1800"/>
                        <a:t>人工鱼群算法</a:t>
                      </a:r>
                    </a:p>
                  </a:txBody>
                  <a:tcPr anchor="ctr">
                    <a:lnL>
                      <a:noFill/>
                    </a:lnL>
                    <a:lnR>
                      <a:noFill/>
                    </a:lnR>
                    <a:lnT>
                      <a:noFill/>
                    </a:lnT>
                    <a:lnB>
                      <a:noFill/>
                    </a:lnB>
                  </a:tcPr>
                </a:tc>
                <a:tc>
                  <a:txBody>
                    <a:bodyPr/>
                    <a:lstStyle/>
                    <a:p>
                      <a:r>
                        <a:rPr lang="zh-CN" altLang="en-US" sz="1800"/>
                        <a:t>鱼群觅食</a:t>
                      </a:r>
                    </a:p>
                  </a:txBody>
                  <a:tcPr anchor="ctr">
                    <a:lnL>
                      <a:noFill/>
                    </a:lnL>
                    <a:lnR>
                      <a:noFill/>
                    </a:lnR>
                    <a:lnT>
                      <a:noFill/>
                    </a:lnT>
                    <a:lnB>
                      <a:noFill/>
                    </a:lnB>
                  </a:tcPr>
                </a:tc>
                <a:tc>
                  <a:txBody>
                    <a:bodyPr/>
                    <a:lstStyle/>
                    <a:p>
                      <a:r>
                        <a:rPr lang="zh-CN" altLang="en-US" sz="1800"/>
                        <a:t>生物生存</a:t>
                      </a:r>
                    </a:p>
                  </a:txBody>
                  <a:tcPr anchor="ctr">
                    <a:lnL>
                      <a:noFill/>
                    </a:lnL>
                    <a:lnR>
                      <a:noFill/>
                    </a:lnR>
                    <a:lnT>
                      <a:noFill/>
                    </a:lnT>
                    <a:lnB>
                      <a:noFill/>
                    </a:lnB>
                  </a:tcPr>
                </a:tc>
                <a:extLst>
                  <a:ext uri="{0D108BD9-81ED-4DB2-BD59-A6C34878D82A}">
                    <a16:rowId xmlns:a16="http://schemas.microsoft.com/office/drawing/2014/main" val="10006"/>
                  </a:ext>
                </a:extLst>
              </a:tr>
              <a:tr h="365760">
                <a:tc>
                  <a:txBody>
                    <a:bodyPr/>
                    <a:lstStyle/>
                    <a:p>
                      <a:r>
                        <a:rPr lang="en-US" altLang="zh-CN" sz="1800"/>
                        <a:t>7</a:t>
                      </a:r>
                      <a:r>
                        <a:rPr lang="zh-CN" altLang="en-US" sz="1800"/>
                        <a:t>杜鹃搜索算法</a:t>
                      </a:r>
                    </a:p>
                  </a:txBody>
                  <a:tcPr anchor="ctr">
                    <a:lnL>
                      <a:noFill/>
                    </a:lnL>
                    <a:lnR>
                      <a:noFill/>
                    </a:lnR>
                    <a:lnT>
                      <a:noFill/>
                    </a:lnT>
                    <a:lnB>
                      <a:noFill/>
                    </a:lnB>
                  </a:tcPr>
                </a:tc>
                <a:tc>
                  <a:txBody>
                    <a:bodyPr/>
                    <a:lstStyle/>
                    <a:p>
                      <a:r>
                        <a:rPr lang="zh-CN" altLang="en-US" sz="1800"/>
                        <a:t>杜鹃产卵</a:t>
                      </a:r>
                    </a:p>
                  </a:txBody>
                  <a:tcPr anchor="ctr">
                    <a:lnL>
                      <a:noFill/>
                    </a:lnL>
                    <a:lnR>
                      <a:noFill/>
                    </a:lnR>
                    <a:lnT>
                      <a:noFill/>
                    </a:lnT>
                    <a:lnB>
                      <a:noFill/>
                    </a:lnB>
                  </a:tcPr>
                </a:tc>
                <a:tc>
                  <a:txBody>
                    <a:bodyPr/>
                    <a:lstStyle/>
                    <a:p>
                      <a:r>
                        <a:rPr lang="zh-CN" altLang="en-US" sz="1800"/>
                        <a:t>生物生存</a:t>
                      </a:r>
                    </a:p>
                  </a:txBody>
                  <a:tcPr anchor="ctr">
                    <a:lnL>
                      <a:noFill/>
                    </a:lnL>
                    <a:lnR>
                      <a:noFill/>
                    </a:lnR>
                    <a:lnT>
                      <a:noFill/>
                    </a:lnT>
                    <a:lnB>
                      <a:noFill/>
                    </a:lnB>
                  </a:tcPr>
                </a:tc>
                <a:extLst>
                  <a:ext uri="{0D108BD9-81ED-4DB2-BD59-A6C34878D82A}">
                    <a16:rowId xmlns:a16="http://schemas.microsoft.com/office/drawing/2014/main" val="10007"/>
                  </a:ext>
                </a:extLst>
              </a:tr>
              <a:tr h="365760">
                <a:tc>
                  <a:txBody>
                    <a:bodyPr/>
                    <a:lstStyle/>
                    <a:p>
                      <a:r>
                        <a:rPr lang="en-US" altLang="zh-CN" sz="1800"/>
                        <a:t>8</a:t>
                      </a:r>
                      <a:r>
                        <a:rPr lang="zh-CN" altLang="en-US" sz="1800"/>
                        <a:t>萤火虫算法</a:t>
                      </a:r>
                    </a:p>
                  </a:txBody>
                  <a:tcPr anchor="ctr">
                    <a:lnL>
                      <a:noFill/>
                    </a:lnL>
                    <a:lnR>
                      <a:noFill/>
                    </a:lnR>
                    <a:lnT>
                      <a:noFill/>
                    </a:lnT>
                    <a:lnB>
                      <a:noFill/>
                    </a:lnB>
                  </a:tcPr>
                </a:tc>
                <a:tc>
                  <a:txBody>
                    <a:bodyPr/>
                    <a:lstStyle/>
                    <a:p>
                      <a:r>
                        <a:rPr lang="zh-CN" altLang="en-US" sz="1800"/>
                        <a:t>萤火虫求偶</a:t>
                      </a:r>
                    </a:p>
                  </a:txBody>
                  <a:tcPr anchor="ctr">
                    <a:lnL>
                      <a:noFill/>
                    </a:lnL>
                    <a:lnR>
                      <a:noFill/>
                    </a:lnR>
                    <a:lnT>
                      <a:noFill/>
                    </a:lnT>
                    <a:lnB>
                      <a:noFill/>
                    </a:lnB>
                  </a:tcPr>
                </a:tc>
                <a:tc>
                  <a:txBody>
                    <a:bodyPr/>
                    <a:lstStyle/>
                    <a:p>
                      <a:r>
                        <a:rPr lang="zh-CN" altLang="en-US" sz="1800"/>
                        <a:t>生物生存</a:t>
                      </a:r>
                    </a:p>
                  </a:txBody>
                  <a:tcPr anchor="ctr">
                    <a:lnL>
                      <a:noFill/>
                    </a:lnL>
                    <a:lnR>
                      <a:noFill/>
                    </a:lnR>
                    <a:lnT>
                      <a:noFill/>
                    </a:lnT>
                    <a:lnB>
                      <a:noFill/>
                    </a:lnB>
                  </a:tcPr>
                </a:tc>
                <a:extLst>
                  <a:ext uri="{0D108BD9-81ED-4DB2-BD59-A6C34878D82A}">
                    <a16:rowId xmlns:a16="http://schemas.microsoft.com/office/drawing/2014/main" val="10008"/>
                  </a:ext>
                </a:extLst>
              </a:tr>
              <a:tr h="365760">
                <a:tc>
                  <a:txBody>
                    <a:bodyPr/>
                    <a:lstStyle/>
                    <a:p>
                      <a:r>
                        <a:rPr lang="en-US" altLang="zh-CN" sz="1800"/>
                        <a:t>9</a:t>
                      </a:r>
                      <a:r>
                        <a:rPr lang="zh-CN" altLang="en-US" sz="1800"/>
                        <a:t>灰狼算法</a:t>
                      </a:r>
                    </a:p>
                  </a:txBody>
                  <a:tcPr anchor="ctr">
                    <a:lnL>
                      <a:noFill/>
                    </a:lnL>
                    <a:lnR>
                      <a:noFill/>
                    </a:lnR>
                    <a:lnT>
                      <a:noFill/>
                    </a:lnT>
                    <a:lnB>
                      <a:noFill/>
                    </a:lnB>
                  </a:tcPr>
                </a:tc>
                <a:tc>
                  <a:txBody>
                    <a:bodyPr/>
                    <a:lstStyle/>
                    <a:p>
                      <a:r>
                        <a:rPr lang="zh-CN" altLang="en-US" sz="1800"/>
                        <a:t>狼群觅食</a:t>
                      </a:r>
                    </a:p>
                  </a:txBody>
                  <a:tcPr anchor="ctr">
                    <a:lnL>
                      <a:noFill/>
                    </a:lnL>
                    <a:lnR>
                      <a:noFill/>
                    </a:lnR>
                    <a:lnT>
                      <a:noFill/>
                    </a:lnT>
                    <a:lnB>
                      <a:noFill/>
                    </a:lnB>
                  </a:tcPr>
                </a:tc>
                <a:tc>
                  <a:txBody>
                    <a:bodyPr/>
                    <a:lstStyle/>
                    <a:p>
                      <a:r>
                        <a:rPr lang="zh-CN" altLang="en-US" sz="1800"/>
                        <a:t>生物生存</a:t>
                      </a:r>
                    </a:p>
                  </a:txBody>
                  <a:tcPr anchor="ctr">
                    <a:lnL>
                      <a:noFill/>
                    </a:lnL>
                    <a:lnR>
                      <a:noFill/>
                    </a:lnR>
                    <a:lnT>
                      <a:noFill/>
                    </a:lnT>
                    <a:lnB>
                      <a:noFill/>
                    </a:lnB>
                  </a:tcPr>
                </a:tc>
                <a:extLst>
                  <a:ext uri="{0D108BD9-81ED-4DB2-BD59-A6C34878D82A}">
                    <a16:rowId xmlns:a16="http://schemas.microsoft.com/office/drawing/2014/main" val="10009"/>
                  </a:ext>
                </a:extLst>
              </a:tr>
              <a:tr h="365760">
                <a:tc>
                  <a:txBody>
                    <a:bodyPr/>
                    <a:lstStyle/>
                    <a:p>
                      <a:r>
                        <a:rPr lang="en-US" altLang="zh-CN" sz="1800"/>
                        <a:t>10</a:t>
                      </a:r>
                      <a:r>
                        <a:rPr lang="zh-CN" altLang="en-US" sz="1800"/>
                        <a:t>鲸鱼算法</a:t>
                      </a:r>
                    </a:p>
                  </a:txBody>
                  <a:tcPr anchor="ctr">
                    <a:lnL>
                      <a:noFill/>
                    </a:lnL>
                    <a:lnR>
                      <a:noFill/>
                    </a:lnR>
                    <a:lnT>
                      <a:noFill/>
                    </a:lnT>
                    <a:lnB>
                      <a:noFill/>
                    </a:lnB>
                  </a:tcPr>
                </a:tc>
                <a:tc>
                  <a:txBody>
                    <a:bodyPr/>
                    <a:lstStyle/>
                    <a:p>
                      <a:r>
                        <a:rPr lang="zh-CN" altLang="en-US" sz="1800"/>
                        <a:t>鲸鱼觅食</a:t>
                      </a:r>
                    </a:p>
                  </a:txBody>
                  <a:tcPr anchor="ctr">
                    <a:lnL>
                      <a:noFill/>
                    </a:lnL>
                    <a:lnR>
                      <a:noFill/>
                    </a:lnR>
                    <a:lnT>
                      <a:noFill/>
                    </a:lnT>
                    <a:lnB>
                      <a:noFill/>
                    </a:lnB>
                  </a:tcPr>
                </a:tc>
                <a:tc>
                  <a:txBody>
                    <a:bodyPr/>
                    <a:lstStyle/>
                    <a:p>
                      <a:r>
                        <a:rPr lang="zh-CN" altLang="en-US" sz="1800"/>
                        <a:t>生物生存</a:t>
                      </a:r>
                    </a:p>
                  </a:txBody>
                  <a:tcPr anchor="ctr">
                    <a:lnL>
                      <a:noFill/>
                    </a:lnL>
                    <a:lnR>
                      <a:noFill/>
                    </a:lnR>
                    <a:lnT>
                      <a:noFill/>
                    </a:lnT>
                    <a:lnB>
                      <a:noFill/>
                    </a:lnB>
                  </a:tcPr>
                </a:tc>
                <a:extLst>
                  <a:ext uri="{0D108BD9-81ED-4DB2-BD59-A6C34878D82A}">
                    <a16:rowId xmlns:a16="http://schemas.microsoft.com/office/drawing/2014/main" val="10010"/>
                  </a:ext>
                </a:extLst>
              </a:tr>
              <a:tr h="365760">
                <a:tc>
                  <a:txBody>
                    <a:bodyPr/>
                    <a:lstStyle/>
                    <a:p>
                      <a:r>
                        <a:rPr lang="en-US" altLang="zh-CN" sz="1800"/>
                        <a:t>11</a:t>
                      </a:r>
                      <a:r>
                        <a:rPr lang="zh-CN" altLang="en-US" sz="1800"/>
                        <a:t>群搜索算法</a:t>
                      </a:r>
                    </a:p>
                  </a:txBody>
                  <a:tcPr anchor="ctr">
                    <a:lnL>
                      <a:noFill/>
                    </a:lnL>
                    <a:lnR>
                      <a:noFill/>
                    </a:lnR>
                    <a:lnT>
                      <a:noFill/>
                    </a:lnT>
                    <a:lnB>
                      <a:noFill/>
                    </a:lnB>
                  </a:tcPr>
                </a:tc>
                <a:tc>
                  <a:txBody>
                    <a:bodyPr/>
                    <a:lstStyle/>
                    <a:p>
                      <a:r>
                        <a:rPr lang="zh-CN" altLang="en-US" sz="1800"/>
                        <a:t>生产消费跟随模型</a:t>
                      </a:r>
                    </a:p>
                  </a:txBody>
                  <a:tcPr anchor="ctr">
                    <a:lnL>
                      <a:noFill/>
                    </a:lnL>
                    <a:lnR>
                      <a:noFill/>
                    </a:lnR>
                    <a:lnT>
                      <a:noFill/>
                    </a:lnT>
                    <a:lnB>
                      <a:noFill/>
                    </a:lnB>
                  </a:tcPr>
                </a:tc>
                <a:tc>
                  <a:txBody>
                    <a:bodyPr/>
                    <a:lstStyle/>
                    <a:p>
                      <a:r>
                        <a:rPr lang="zh-CN" altLang="en-US" sz="1800"/>
                        <a:t>人类理论</a:t>
                      </a:r>
                    </a:p>
                  </a:txBody>
                  <a:tcPr anchor="ctr">
                    <a:lnL>
                      <a:noFill/>
                    </a:lnL>
                    <a:lnR>
                      <a:noFill/>
                    </a:lnR>
                    <a:lnT>
                      <a:noFill/>
                    </a:lnT>
                    <a:lnB>
                      <a:noFill/>
                    </a:lnB>
                  </a:tcPr>
                </a:tc>
                <a:extLst>
                  <a:ext uri="{0D108BD9-81ED-4DB2-BD59-A6C34878D82A}">
                    <a16:rowId xmlns:a16="http://schemas.microsoft.com/office/drawing/2014/main" val="10011"/>
                  </a:ext>
                </a:extLst>
              </a:tr>
              <a:tr h="365760">
                <a:tc>
                  <a:txBody>
                    <a:bodyPr/>
                    <a:lstStyle/>
                    <a:p>
                      <a:r>
                        <a:rPr lang="en-US" altLang="zh-CN" sz="1800"/>
                        <a:t>12</a:t>
                      </a:r>
                      <a:r>
                        <a:rPr lang="zh-CN" altLang="en-US" sz="1800"/>
                        <a:t>混合蛙跳算法</a:t>
                      </a:r>
                    </a:p>
                  </a:txBody>
                  <a:tcPr anchor="ctr">
                    <a:lnL>
                      <a:noFill/>
                    </a:lnL>
                    <a:lnR>
                      <a:noFill/>
                    </a:lnR>
                    <a:lnT>
                      <a:noFill/>
                    </a:lnT>
                    <a:lnB>
                      <a:noFill/>
                    </a:lnB>
                  </a:tcPr>
                </a:tc>
                <a:tc>
                  <a:txBody>
                    <a:bodyPr/>
                    <a:lstStyle/>
                    <a:p>
                      <a:r>
                        <a:rPr lang="zh-CN" altLang="en-US" sz="1800"/>
                        <a:t>青蛙觅食</a:t>
                      </a:r>
                    </a:p>
                  </a:txBody>
                  <a:tcPr anchor="ctr">
                    <a:lnL>
                      <a:noFill/>
                    </a:lnL>
                    <a:lnR>
                      <a:noFill/>
                    </a:lnR>
                    <a:lnT>
                      <a:noFill/>
                    </a:lnT>
                    <a:lnB>
                      <a:noFill/>
                    </a:lnB>
                  </a:tcPr>
                </a:tc>
                <a:tc>
                  <a:txBody>
                    <a:bodyPr/>
                    <a:lstStyle/>
                    <a:p>
                      <a:r>
                        <a:rPr lang="zh-CN" altLang="en-US" sz="1800"/>
                        <a:t>生物生存</a:t>
                      </a:r>
                    </a:p>
                  </a:txBody>
                  <a:tcPr anchor="ctr">
                    <a:lnL>
                      <a:noFill/>
                    </a:lnL>
                    <a:lnR>
                      <a:noFill/>
                    </a:lnR>
                    <a:lnT>
                      <a:noFill/>
                    </a:lnT>
                    <a:lnB>
                      <a:noFill/>
                    </a:lnB>
                  </a:tcPr>
                </a:tc>
                <a:extLst>
                  <a:ext uri="{0D108BD9-81ED-4DB2-BD59-A6C34878D82A}">
                    <a16:rowId xmlns:a16="http://schemas.microsoft.com/office/drawing/2014/main" val="10012"/>
                  </a:ext>
                </a:extLst>
              </a:tr>
              <a:tr h="365760">
                <a:tc>
                  <a:txBody>
                    <a:bodyPr/>
                    <a:lstStyle/>
                    <a:p>
                      <a:r>
                        <a:rPr lang="en-US" altLang="zh-CN" sz="1800"/>
                        <a:t>13</a:t>
                      </a:r>
                      <a:r>
                        <a:rPr lang="zh-CN" altLang="en-US" sz="1800"/>
                        <a:t>烟花算法</a:t>
                      </a:r>
                    </a:p>
                  </a:txBody>
                  <a:tcPr anchor="ctr">
                    <a:lnL>
                      <a:noFill/>
                    </a:lnL>
                    <a:lnR>
                      <a:noFill/>
                    </a:lnR>
                    <a:lnT>
                      <a:noFill/>
                    </a:lnT>
                    <a:lnB>
                      <a:noFill/>
                    </a:lnB>
                  </a:tcPr>
                </a:tc>
                <a:tc>
                  <a:txBody>
                    <a:bodyPr/>
                    <a:lstStyle/>
                    <a:p>
                      <a:r>
                        <a:rPr lang="zh-CN" altLang="en-US" sz="1800"/>
                        <a:t>烟花</a:t>
                      </a:r>
                    </a:p>
                  </a:txBody>
                  <a:tcPr anchor="ctr">
                    <a:lnL>
                      <a:noFill/>
                    </a:lnL>
                    <a:lnR>
                      <a:noFill/>
                    </a:lnR>
                    <a:lnT>
                      <a:noFill/>
                    </a:lnT>
                    <a:lnB>
                      <a:noFill/>
                    </a:lnB>
                  </a:tcPr>
                </a:tc>
                <a:tc>
                  <a:txBody>
                    <a:bodyPr/>
                    <a:lstStyle/>
                    <a:p>
                      <a:r>
                        <a:rPr lang="zh-CN" altLang="en-US" sz="1800"/>
                        <a:t>物理现象</a:t>
                      </a:r>
                    </a:p>
                  </a:txBody>
                  <a:tcPr anchor="ctr">
                    <a:lnL>
                      <a:noFill/>
                    </a:lnL>
                    <a:lnR>
                      <a:noFill/>
                    </a:lnR>
                    <a:lnT>
                      <a:noFill/>
                    </a:lnT>
                    <a:lnB>
                      <a:noFill/>
                    </a:lnB>
                  </a:tcPr>
                </a:tc>
                <a:extLst>
                  <a:ext uri="{0D108BD9-81ED-4DB2-BD59-A6C34878D82A}">
                    <a16:rowId xmlns:a16="http://schemas.microsoft.com/office/drawing/2014/main" val="10013"/>
                  </a:ext>
                </a:extLst>
              </a:tr>
              <a:tr h="365760">
                <a:tc>
                  <a:txBody>
                    <a:bodyPr/>
                    <a:lstStyle/>
                    <a:p>
                      <a:r>
                        <a:rPr lang="en-US" altLang="zh-CN" sz="1800"/>
                        <a:t>14</a:t>
                      </a:r>
                      <a:r>
                        <a:rPr lang="zh-CN" altLang="en-US" sz="1800"/>
                        <a:t>菌群优化算法</a:t>
                      </a:r>
                    </a:p>
                  </a:txBody>
                  <a:tcPr anchor="ctr">
                    <a:lnL>
                      <a:noFill/>
                    </a:lnL>
                    <a:lnR>
                      <a:noFill/>
                    </a:lnR>
                    <a:lnT>
                      <a:noFill/>
                    </a:lnT>
                    <a:lnB>
                      <a:noFill/>
                    </a:lnB>
                  </a:tcPr>
                </a:tc>
                <a:tc>
                  <a:txBody>
                    <a:bodyPr/>
                    <a:lstStyle/>
                    <a:p>
                      <a:r>
                        <a:rPr lang="zh-CN" altLang="en-US" sz="1800"/>
                        <a:t>菌群生长</a:t>
                      </a:r>
                    </a:p>
                  </a:txBody>
                  <a:tcPr anchor="ctr">
                    <a:lnL>
                      <a:noFill/>
                    </a:lnL>
                    <a:lnR>
                      <a:noFill/>
                    </a:lnR>
                    <a:lnT>
                      <a:noFill/>
                    </a:lnT>
                    <a:lnB>
                      <a:noFill/>
                    </a:lnB>
                  </a:tcPr>
                </a:tc>
                <a:tc>
                  <a:txBody>
                    <a:bodyPr/>
                    <a:lstStyle/>
                    <a:p>
                      <a:r>
                        <a:rPr lang="zh-CN" altLang="en-US" sz="1800" dirty="0"/>
                        <a:t>生物生存</a:t>
                      </a:r>
                    </a:p>
                  </a:txBody>
                  <a:tcPr anchor="ctr">
                    <a:lnL>
                      <a:noFill/>
                    </a:lnL>
                    <a:lnR>
                      <a:noFill/>
                    </a:lnR>
                    <a:lnT>
                      <a:noFill/>
                    </a:lnT>
                    <a:lnB>
                      <a:noFill/>
                    </a:lnB>
                  </a:tcPr>
                </a:tc>
                <a:extLst>
                  <a:ext uri="{0D108BD9-81ED-4DB2-BD59-A6C34878D82A}">
                    <a16:rowId xmlns:a16="http://schemas.microsoft.com/office/drawing/2014/main" val="10014"/>
                  </a:ext>
                </a:extLst>
              </a:tr>
            </a:tbl>
          </a:graphicData>
        </a:graphic>
      </p:graphicFrame>
    </p:spTree>
  </p:cSld>
  <p:clrMapOvr>
    <a:masterClrMapping/>
  </p:clrMapOvr>
  <p:transition spd="med">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8.0 </a:t>
            </a:r>
            <a:r>
              <a:rPr lang="zh-CN" altLang="en-US" dirty="0"/>
              <a:t>启发式算法</a:t>
            </a:r>
          </a:p>
        </p:txBody>
      </p:sp>
      <p:sp>
        <p:nvSpPr>
          <p:cNvPr id="3" name="内容占位符 2"/>
          <p:cNvSpPr>
            <a:spLocks noGrp="1"/>
          </p:cNvSpPr>
          <p:nvPr>
            <p:ph idx="1"/>
          </p:nvPr>
        </p:nvSpPr>
        <p:spPr/>
        <p:txBody>
          <a:bodyPr/>
          <a:lstStyle/>
          <a:p>
            <a:r>
              <a:rPr lang="zh-CN" altLang="en-US" dirty="0"/>
              <a:t>更新策略</a:t>
            </a:r>
          </a:p>
        </p:txBody>
      </p:sp>
      <p:graphicFrame>
        <p:nvGraphicFramePr>
          <p:cNvPr id="4" name="表格 3"/>
          <p:cNvGraphicFramePr>
            <a:graphicFrameLocks noGrp="1"/>
          </p:cNvGraphicFramePr>
          <p:nvPr/>
        </p:nvGraphicFramePr>
        <p:xfrm>
          <a:off x="1352600" y="1592957"/>
          <a:ext cx="9217024" cy="5486400"/>
        </p:xfrm>
        <a:graphic>
          <a:graphicData uri="http://schemas.openxmlformats.org/drawingml/2006/table">
            <a:tbl>
              <a:tblPr/>
              <a:tblGrid>
                <a:gridCol w="4608512">
                  <a:extLst>
                    <a:ext uri="{9D8B030D-6E8A-4147-A177-3AD203B41FA5}">
                      <a16:colId xmlns:a16="http://schemas.microsoft.com/office/drawing/2014/main" val="20000"/>
                    </a:ext>
                  </a:extLst>
                </a:gridCol>
                <a:gridCol w="4608512">
                  <a:extLst>
                    <a:ext uri="{9D8B030D-6E8A-4147-A177-3AD203B41FA5}">
                      <a16:colId xmlns:a16="http://schemas.microsoft.com/office/drawing/2014/main" val="20001"/>
                    </a:ext>
                  </a:extLst>
                </a:gridCol>
              </a:tblGrid>
              <a:tr h="350867">
                <a:tc>
                  <a:txBody>
                    <a:bodyPr/>
                    <a:lstStyle/>
                    <a:p>
                      <a:r>
                        <a:rPr lang="zh-CN" altLang="en-US" sz="1800"/>
                        <a:t>算法</a:t>
                      </a:r>
                    </a:p>
                  </a:txBody>
                  <a:tcPr anchor="ctr">
                    <a:lnL>
                      <a:noFill/>
                    </a:lnL>
                    <a:lnR>
                      <a:noFill/>
                    </a:lnR>
                    <a:lnT>
                      <a:noFill/>
                    </a:lnT>
                    <a:lnB>
                      <a:noFill/>
                    </a:lnB>
                  </a:tcPr>
                </a:tc>
                <a:tc>
                  <a:txBody>
                    <a:bodyPr/>
                    <a:lstStyle/>
                    <a:p>
                      <a:r>
                        <a:rPr lang="zh-CN" altLang="en-US" sz="1800"/>
                        <a:t>类别</a:t>
                      </a:r>
                    </a:p>
                  </a:txBody>
                  <a:tcPr anchor="ctr">
                    <a:lnL>
                      <a:noFill/>
                    </a:lnL>
                    <a:lnR>
                      <a:noFill/>
                    </a:lnR>
                    <a:lnT>
                      <a:noFill/>
                    </a:lnT>
                    <a:lnB>
                      <a:noFill/>
                    </a:lnB>
                  </a:tcPr>
                </a:tc>
                <a:extLst>
                  <a:ext uri="{0D108BD9-81ED-4DB2-BD59-A6C34878D82A}">
                    <a16:rowId xmlns:a16="http://schemas.microsoft.com/office/drawing/2014/main" val="10000"/>
                  </a:ext>
                </a:extLst>
              </a:tr>
              <a:tr h="350867">
                <a:tc>
                  <a:txBody>
                    <a:bodyPr/>
                    <a:lstStyle/>
                    <a:p>
                      <a:r>
                        <a:rPr lang="en-US" altLang="zh-CN" sz="1800"/>
                        <a:t>1</a:t>
                      </a:r>
                      <a:r>
                        <a:rPr lang="zh-CN" altLang="en-US" sz="1800"/>
                        <a:t>遗传算法</a:t>
                      </a:r>
                    </a:p>
                  </a:txBody>
                  <a:tcPr anchor="ctr">
                    <a:lnL>
                      <a:noFill/>
                    </a:lnL>
                    <a:lnR>
                      <a:noFill/>
                    </a:lnR>
                    <a:lnT>
                      <a:noFill/>
                    </a:lnT>
                    <a:lnB>
                      <a:noFill/>
                    </a:lnB>
                  </a:tcPr>
                </a:tc>
                <a:tc>
                  <a:txBody>
                    <a:bodyPr/>
                    <a:lstStyle/>
                    <a:p>
                      <a:r>
                        <a:rPr lang="zh-CN" altLang="en-US" sz="1800"/>
                        <a:t>不跟随最优解</a:t>
                      </a:r>
                    </a:p>
                  </a:txBody>
                  <a:tcPr anchor="ctr">
                    <a:lnL>
                      <a:noFill/>
                    </a:lnL>
                    <a:lnR>
                      <a:noFill/>
                    </a:lnR>
                    <a:lnT>
                      <a:noFill/>
                    </a:lnT>
                    <a:lnB>
                      <a:noFill/>
                    </a:lnB>
                  </a:tcPr>
                </a:tc>
                <a:extLst>
                  <a:ext uri="{0D108BD9-81ED-4DB2-BD59-A6C34878D82A}">
                    <a16:rowId xmlns:a16="http://schemas.microsoft.com/office/drawing/2014/main" val="10001"/>
                  </a:ext>
                </a:extLst>
              </a:tr>
              <a:tr h="350867">
                <a:tc>
                  <a:txBody>
                    <a:bodyPr/>
                    <a:lstStyle/>
                    <a:p>
                      <a:r>
                        <a:rPr lang="en-US" altLang="zh-CN" sz="1800"/>
                        <a:t>2</a:t>
                      </a:r>
                      <a:r>
                        <a:rPr lang="zh-CN" altLang="en-US" sz="1800"/>
                        <a:t>粒子群优化算法</a:t>
                      </a:r>
                    </a:p>
                  </a:txBody>
                  <a:tcPr anchor="ctr">
                    <a:lnL>
                      <a:noFill/>
                    </a:lnL>
                    <a:lnR>
                      <a:noFill/>
                    </a:lnR>
                    <a:lnT>
                      <a:noFill/>
                    </a:lnT>
                    <a:lnB>
                      <a:noFill/>
                    </a:lnB>
                  </a:tcPr>
                </a:tc>
                <a:tc>
                  <a:txBody>
                    <a:bodyPr/>
                    <a:lstStyle/>
                    <a:p>
                      <a:r>
                        <a:rPr lang="zh-CN" altLang="en-US" sz="1800"/>
                        <a:t>跟随最优解</a:t>
                      </a:r>
                    </a:p>
                  </a:txBody>
                  <a:tcPr anchor="ctr">
                    <a:lnL>
                      <a:noFill/>
                    </a:lnL>
                    <a:lnR>
                      <a:noFill/>
                    </a:lnR>
                    <a:lnT>
                      <a:noFill/>
                    </a:lnT>
                    <a:lnB>
                      <a:noFill/>
                    </a:lnB>
                  </a:tcPr>
                </a:tc>
                <a:extLst>
                  <a:ext uri="{0D108BD9-81ED-4DB2-BD59-A6C34878D82A}">
                    <a16:rowId xmlns:a16="http://schemas.microsoft.com/office/drawing/2014/main" val="10002"/>
                  </a:ext>
                </a:extLst>
              </a:tr>
              <a:tr h="350867">
                <a:tc>
                  <a:txBody>
                    <a:bodyPr/>
                    <a:lstStyle/>
                    <a:p>
                      <a:r>
                        <a:rPr lang="en-US" altLang="zh-CN" sz="1800" dirty="0"/>
                        <a:t>3</a:t>
                      </a:r>
                      <a:r>
                        <a:rPr lang="zh-CN" altLang="en-US" sz="1800" dirty="0"/>
                        <a:t>差分进化算法</a:t>
                      </a:r>
                    </a:p>
                  </a:txBody>
                  <a:tcPr anchor="ctr">
                    <a:lnL>
                      <a:noFill/>
                    </a:lnL>
                    <a:lnR>
                      <a:noFill/>
                    </a:lnR>
                    <a:lnT>
                      <a:noFill/>
                    </a:lnT>
                    <a:lnB>
                      <a:noFill/>
                    </a:lnB>
                  </a:tcPr>
                </a:tc>
                <a:tc>
                  <a:txBody>
                    <a:bodyPr/>
                    <a:lstStyle/>
                    <a:p>
                      <a:r>
                        <a:rPr lang="zh-CN" altLang="en-US" sz="1800"/>
                        <a:t>不跟随最优解</a:t>
                      </a:r>
                    </a:p>
                  </a:txBody>
                  <a:tcPr anchor="ctr">
                    <a:lnL>
                      <a:noFill/>
                    </a:lnL>
                    <a:lnR>
                      <a:noFill/>
                    </a:lnR>
                    <a:lnT>
                      <a:noFill/>
                    </a:lnT>
                    <a:lnB>
                      <a:noFill/>
                    </a:lnB>
                  </a:tcPr>
                </a:tc>
                <a:extLst>
                  <a:ext uri="{0D108BD9-81ED-4DB2-BD59-A6C34878D82A}">
                    <a16:rowId xmlns:a16="http://schemas.microsoft.com/office/drawing/2014/main" val="10003"/>
                  </a:ext>
                </a:extLst>
              </a:tr>
              <a:tr h="350867">
                <a:tc>
                  <a:txBody>
                    <a:bodyPr/>
                    <a:lstStyle/>
                    <a:p>
                      <a:r>
                        <a:rPr lang="en-US" altLang="zh-CN" sz="1800"/>
                        <a:t>4</a:t>
                      </a:r>
                      <a:r>
                        <a:rPr lang="zh-CN" altLang="en-US" sz="1800"/>
                        <a:t>人工蜂群算法</a:t>
                      </a:r>
                    </a:p>
                  </a:txBody>
                  <a:tcPr anchor="ctr">
                    <a:lnL>
                      <a:noFill/>
                    </a:lnL>
                    <a:lnR>
                      <a:noFill/>
                    </a:lnR>
                    <a:lnT>
                      <a:noFill/>
                    </a:lnT>
                    <a:lnB>
                      <a:noFill/>
                    </a:lnB>
                  </a:tcPr>
                </a:tc>
                <a:tc>
                  <a:txBody>
                    <a:bodyPr/>
                    <a:lstStyle/>
                    <a:p>
                      <a:r>
                        <a:rPr lang="zh-CN" altLang="en-US" sz="1800"/>
                        <a:t>跟随最优解</a:t>
                      </a:r>
                    </a:p>
                  </a:txBody>
                  <a:tcPr anchor="ctr">
                    <a:lnL>
                      <a:noFill/>
                    </a:lnL>
                    <a:lnR>
                      <a:noFill/>
                    </a:lnR>
                    <a:lnT>
                      <a:noFill/>
                    </a:lnT>
                    <a:lnB>
                      <a:noFill/>
                    </a:lnB>
                  </a:tcPr>
                </a:tc>
                <a:extLst>
                  <a:ext uri="{0D108BD9-81ED-4DB2-BD59-A6C34878D82A}">
                    <a16:rowId xmlns:a16="http://schemas.microsoft.com/office/drawing/2014/main" val="10004"/>
                  </a:ext>
                </a:extLst>
              </a:tr>
              <a:tr h="350867">
                <a:tc>
                  <a:txBody>
                    <a:bodyPr/>
                    <a:lstStyle/>
                    <a:p>
                      <a:r>
                        <a:rPr lang="en-US" altLang="zh-CN" sz="1800"/>
                        <a:t>5</a:t>
                      </a:r>
                      <a:r>
                        <a:rPr lang="zh-CN" altLang="en-US" sz="1800"/>
                        <a:t>蚁群算法</a:t>
                      </a:r>
                    </a:p>
                  </a:txBody>
                  <a:tcPr anchor="ctr">
                    <a:lnL>
                      <a:noFill/>
                    </a:lnL>
                    <a:lnR>
                      <a:noFill/>
                    </a:lnR>
                    <a:lnT>
                      <a:noFill/>
                    </a:lnT>
                    <a:lnB>
                      <a:noFill/>
                    </a:lnB>
                  </a:tcPr>
                </a:tc>
                <a:tc>
                  <a:txBody>
                    <a:bodyPr/>
                    <a:lstStyle/>
                    <a:p>
                      <a:r>
                        <a:rPr lang="zh-CN" altLang="en-US" sz="1800"/>
                        <a:t>跟随最优解</a:t>
                      </a:r>
                    </a:p>
                  </a:txBody>
                  <a:tcPr anchor="ctr">
                    <a:lnL>
                      <a:noFill/>
                    </a:lnL>
                    <a:lnR>
                      <a:noFill/>
                    </a:lnR>
                    <a:lnT>
                      <a:noFill/>
                    </a:lnT>
                    <a:lnB>
                      <a:noFill/>
                    </a:lnB>
                  </a:tcPr>
                </a:tc>
                <a:extLst>
                  <a:ext uri="{0D108BD9-81ED-4DB2-BD59-A6C34878D82A}">
                    <a16:rowId xmlns:a16="http://schemas.microsoft.com/office/drawing/2014/main" val="10005"/>
                  </a:ext>
                </a:extLst>
              </a:tr>
              <a:tr h="350867">
                <a:tc>
                  <a:txBody>
                    <a:bodyPr/>
                    <a:lstStyle/>
                    <a:p>
                      <a:r>
                        <a:rPr lang="en-US" altLang="zh-CN" sz="1800"/>
                        <a:t>6</a:t>
                      </a:r>
                      <a:r>
                        <a:rPr lang="zh-CN" altLang="en-US" sz="1800"/>
                        <a:t>人工鱼群算法</a:t>
                      </a:r>
                    </a:p>
                  </a:txBody>
                  <a:tcPr anchor="ctr">
                    <a:lnL>
                      <a:noFill/>
                    </a:lnL>
                    <a:lnR>
                      <a:noFill/>
                    </a:lnR>
                    <a:lnT>
                      <a:noFill/>
                    </a:lnT>
                    <a:lnB>
                      <a:noFill/>
                    </a:lnB>
                  </a:tcPr>
                </a:tc>
                <a:tc>
                  <a:txBody>
                    <a:bodyPr/>
                    <a:lstStyle/>
                    <a:p>
                      <a:r>
                        <a:rPr lang="zh-CN" altLang="en-US" sz="1800"/>
                        <a:t>跟随最优解</a:t>
                      </a:r>
                    </a:p>
                  </a:txBody>
                  <a:tcPr anchor="ctr">
                    <a:lnL>
                      <a:noFill/>
                    </a:lnL>
                    <a:lnR>
                      <a:noFill/>
                    </a:lnR>
                    <a:lnT>
                      <a:noFill/>
                    </a:lnT>
                    <a:lnB>
                      <a:noFill/>
                    </a:lnB>
                  </a:tcPr>
                </a:tc>
                <a:extLst>
                  <a:ext uri="{0D108BD9-81ED-4DB2-BD59-A6C34878D82A}">
                    <a16:rowId xmlns:a16="http://schemas.microsoft.com/office/drawing/2014/main" val="10006"/>
                  </a:ext>
                </a:extLst>
              </a:tr>
              <a:tr h="350867">
                <a:tc>
                  <a:txBody>
                    <a:bodyPr/>
                    <a:lstStyle/>
                    <a:p>
                      <a:r>
                        <a:rPr lang="en-US" altLang="zh-CN" sz="1800"/>
                        <a:t>7</a:t>
                      </a:r>
                      <a:r>
                        <a:rPr lang="zh-CN" altLang="en-US" sz="1800"/>
                        <a:t>杜鹃搜索算法</a:t>
                      </a:r>
                    </a:p>
                  </a:txBody>
                  <a:tcPr anchor="ctr">
                    <a:lnL>
                      <a:noFill/>
                    </a:lnL>
                    <a:lnR>
                      <a:noFill/>
                    </a:lnR>
                    <a:lnT>
                      <a:noFill/>
                    </a:lnT>
                    <a:lnB>
                      <a:noFill/>
                    </a:lnB>
                  </a:tcPr>
                </a:tc>
                <a:tc>
                  <a:txBody>
                    <a:bodyPr/>
                    <a:lstStyle/>
                    <a:p>
                      <a:r>
                        <a:rPr lang="zh-CN" altLang="en-US" sz="1800"/>
                        <a:t>跟随最优解</a:t>
                      </a:r>
                    </a:p>
                  </a:txBody>
                  <a:tcPr anchor="ctr">
                    <a:lnL>
                      <a:noFill/>
                    </a:lnL>
                    <a:lnR>
                      <a:noFill/>
                    </a:lnR>
                    <a:lnT>
                      <a:noFill/>
                    </a:lnT>
                    <a:lnB>
                      <a:noFill/>
                    </a:lnB>
                  </a:tcPr>
                </a:tc>
                <a:extLst>
                  <a:ext uri="{0D108BD9-81ED-4DB2-BD59-A6C34878D82A}">
                    <a16:rowId xmlns:a16="http://schemas.microsoft.com/office/drawing/2014/main" val="10007"/>
                  </a:ext>
                </a:extLst>
              </a:tr>
              <a:tr h="350867">
                <a:tc>
                  <a:txBody>
                    <a:bodyPr/>
                    <a:lstStyle/>
                    <a:p>
                      <a:r>
                        <a:rPr lang="en-US" altLang="zh-CN" sz="1800"/>
                        <a:t>8</a:t>
                      </a:r>
                      <a:r>
                        <a:rPr lang="zh-CN" altLang="en-US" sz="1800"/>
                        <a:t>萤火虫算法</a:t>
                      </a:r>
                    </a:p>
                  </a:txBody>
                  <a:tcPr anchor="ctr">
                    <a:lnL>
                      <a:noFill/>
                    </a:lnL>
                    <a:lnR>
                      <a:noFill/>
                    </a:lnR>
                    <a:lnT>
                      <a:noFill/>
                    </a:lnT>
                    <a:lnB>
                      <a:noFill/>
                    </a:lnB>
                  </a:tcPr>
                </a:tc>
                <a:tc>
                  <a:txBody>
                    <a:bodyPr/>
                    <a:lstStyle/>
                    <a:p>
                      <a:r>
                        <a:rPr lang="zh-CN" altLang="en-US" sz="1800"/>
                        <a:t>跟随最优解</a:t>
                      </a:r>
                    </a:p>
                  </a:txBody>
                  <a:tcPr anchor="ctr">
                    <a:lnL>
                      <a:noFill/>
                    </a:lnL>
                    <a:lnR>
                      <a:noFill/>
                    </a:lnR>
                    <a:lnT>
                      <a:noFill/>
                    </a:lnT>
                    <a:lnB>
                      <a:noFill/>
                    </a:lnB>
                  </a:tcPr>
                </a:tc>
                <a:extLst>
                  <a:ext uri="{0D108BD9-81ED-4DB2-BD59-A6C34878D82A}">
                    <a16:rowId xmlns:a16="http://schemas.microsoft.com/office/drawing/2014/main" val="10008"/>
                  </a:ext>
                </a:extLst>
              </a:tr>
              <a:tr h="350867">
                <a:tc>
                  <a:txBody>
                    <a:bodyPr/>
                    <a:lstStyle/>
                    <a:p>
                      <a:r>
                        <a:rPr lang="en-US" altLang="zh-CN" sz="1800"/>
                        <a:t>9</a:t>
                      </a:r>
                      <a:r>
                        <a:rPr lang="zh-CN" altLang="en-US" sz="1800"/>
                        <a:t>灰狼算法</a:t>
                      </a:r>
                    </a:p>
                  </a:txBody>
                  <a:tcPr anchor="ctr">
                    <a:lnL>
                      <a:noFill/>
                    </a:lnL>
                    <a:lnR>
                      <a:noFill/>
                    </a:lnR>
                    <a:lnT>
                      <a:noFill/>
                    </a:lnT>
                    <a:lnB>
                      <a:noFill/>
                    </a:lnB>
                  </a:tcPr>
                </a:tc>
                <a:tc>
                  <a:txBody>
                    <a:bodyPr/>
                    <a:lstStyle/>
                    <a:p>
                      <a:r>
                        <a:rPr lang="zh-CN" altLang="en-US" sz="1800"/>
                        <a:t>跟随最优解</a:t>
                      </a:r>
                    </a:p>
                  </a:txBody>
                  <a:tcPr anchor="ctr">
                    <a:lnL>
                      <a:noFill/>
                    </a:lnL>
                    <a:lnR>
                      <a:noFill/>
                    </a:lnR>
                    <a:lnT>
                      <a:noFill/>
                    </a:lnT>
                    <a:lnB>
                      <a:noFill/>
                    </a:lnB>
                  </a:tcPr>
                </a:tc>
                <a:extLst>
                  <a:ext uri="{0D108BD9-81ED-4DB2-BD59-A6C34878D82A}">
                    <a16:rowId xmlns:a16="http://schemas.microsoft.com/office/drawing/2014/main" val="10009"/>
                  </a:ext>
                </a:extLst>
              </a:tr>
              <a:tr h="350867">
                <a:tc>
                  <a:txBody>
                    <a:bodyPr/>
                    <a:lstStyle/>
                    <a:p>
                      <a:r>
                        <a:rPr lang="en-US" altLang="zh-CN" sz="1800"/>
                        <a:t>10</a:t>
                      </a:r>
                      <a:r>
                        <a:rPr lang="zh-CN" altLang="en-US" sz="1800"/>
                        <a:t>鲸鱼算法</a:t>
                      </a:r>
                    </a:p>
                  </a:txBody>
                  <a:tcPr anchor="ctr">
                    <a:lnL>
                      <a:noFill/>
                    </a:lnL>
                    <a:lnR>
                      <a:noFill/>
                    </a:lnR>
                    <a:lnT>
                      <a:noFill/>
                    </a:lnT>
                    <a:lnB>
                      <a:noFill/>
                    </a:lnB>
                  </a:tcPr>
                </a:tc>
                <a:tc>
                  <a:txBody>
                    <a:bodyPr/>
                    <a:lstStyle/>
                    <a:p>
                      <a:r>
                        <a:rPr lang="zh-CN" altLang="en-US" sz="1800"/>
                        <a:t>跟随最优解</a:t>
                      </a:r>
                    </a:p>
                  </a:txBody>
                  <a:tcPr anchor="ctr">
                    <a:lnL>
                      <a:noFill/>
                    </a:lnL>
                    <a:lnR>
                      <a:noFill/>
                    </a:lnR>
                    <a:lnT>
                      <a:noFill/>
                    </a:lnT>
                    <a:lnB>
                      <a:noFill/>
                    </a:lnB>
                  </a:tcPr>
                </a:tc>
                <a:extLst>
                  <a:ext uri="{0D108BD9-81ED-4DB2-BD59-A6C34878D82A}">
                    <a16:rowId xmlns:a16="http://schemas.microsoft.com/office/drawing/2014/main" val="10010"/>
                  </a:ext>
                </a:extLst>
              </a:tr>
              <a:tr h="350867">
                <a:tc>
                  <a:txBody>
                    <a:bodyPr/>
                    <a:lstStyle/>
                    <a:p>
                      <a:r>
                        <a:rPr lang="en-US" altLang="zh-CN" sz="1800"/>
                        <a:t>11</a:t>
                      </a:r>
                      <a:r>
                        <a:rPr lang="zh-CN" altLang="en-US" sz="1800"/>
                        <a:t>群搜索算法</a:t>
                      </a:r>
                    </a:p>
                  </a:txBody>
                  <a:tcPr anchor="ctr">
                    <a:lnL>
                      <a:noFill/>
                    </a:lnL>
                    <a:lnR>
                      <a:noFill/>
                    </a:lnR>
                    <a:lnT>
                      <a:noFill/>
                    </a:lnT>
                    <a:lnB>
                      <a:noFill/>
                    </a:lnB>
                  </a:tcPr>
                </a:tc>
                <a:tc>
                  <a:txBody>
                    <a:bodyPr/>
                    <a:lstStyle/>
                    <a:p>
                      <a:r>
                        <a:rPr lang="zh-CN" altLang="en-US" sz="1800"/>
                        <a:t>跟随最优解</a:t>
                      </a:r>
                    </a:p>
                  </a:txBody>
                  <a:tcPr anchor="ctr">
                    <a:lnL>
                      <a:noFill/>
                    </a:lnL>
                    <a:lnR>
                      <a:noFill/>
                    </a:lnR>
                    <a:lnT>
                      <a:noFill/>
                    </a:lnT>
                    <a:lnB>
                      <a:noFill/>
                    </a:lnB>
                  </a:tcPr>
                </a:tc>
                <a:extLst>
                  <a:ext uri="{0D108BD9-81ED-4DB2-BD59-A6C34878D82A}">
                    <a16:rowId xmlns:a16="http://schemas.microsoft.com/office/drawing/2014/main" val="10011"/>
                  </a:ext>
                </a:extLst>
              </a:tr>
              <a:tr h="350867">
                <a:tc>
                  <a:txBody>
                    <a:bodyPr/>
                    <a:lstStyle/>
                    <a:p>
                      <a:r>
                        <a:rPr lang="en-US" altLang="zh-CN" sz="1800"/>
                        <a:t>12</a:t>
                      </a:r>
                      <a:r>
                        <a:rPr lang="zh-CN" altLang="en-US" sz="1800"/>
                        <a:t>混合蛙跳算法</a:t>
                      </a:r>
                    </a:p>
                  </a:txBody>
                  <a:tcPr anchor="ctr">
                    <a:lnL>
                      <a:noFill/>
                    </a:lnL>
                    <a:lnR>
                      <a:noFill/>
                    </a:lnR>
                    <a:lnT>
                      <a:noFill/>
                    </a:lnT>
                    <a:lnB>
                      <a:noFill/>
                    </a:lnB>
                  </a:tcPr>
                </a:tc>
                <a:tc>
                  <a:txBody>
                    <a:bodyPr/>
                    <a:lstStyle/>
                    <a:p>
                      <a:r>
                        <a:rPr lang="zh-CN" altLang="en-US" sz="1800"/>
                        <a:t>跟随最优解</a:t>
                      </a:r>
                    </a:p>
                  </a:txBody>
                  <a:tcPr anchor="ctr">
                    <a:lnL>
                      <a:noFill/>
                    </a:lnL>
                    <a:lnR>
                      <a:noFill/>
                    </a:lnR>
                    <a:lnT>
                      <a:noFill/>
                    </a:lnT>
                    <a:lnB>
                      <a:noFill/>
                    </a:lnB>
                  </a:tcPr>
                </a:tc>
                <a:extLst>
                  <a:ext uri="{0D108BD9-81ED-4DB2-BD59-A6C34878D82A}">
                    <a16:rowId xmlns:a16="http://schemas.microsoft.com/office/drawing/2014/main" val="10012"/>
                  </a:ext>
                </a:extLst>
              </a:tr>
              <a:tr h="350867">
                <a:tc>
                  <a:txBody>
                    <a:bodyPr/>
                    <a:lstStyle/>
                    <a:p>
                      <a:r>
                        <a:rPr lang="en-US" altLang="zh-CN" sz="1800"/>
                        <a:t>13</a:t>
                      </a:r>
                      <a:r>
                        <a:rPr lang="zh-CN" altLang="en-US" sz="1800"/>
                        <a:t>烟花算法</a:t>
                      </a:r>
                    </a:p>
                  </a:txBody>
                  <a:tcPr anchor="ctr">
                    <a:lnL>
                      <a:noFill/>
                    </a:lnL>
                    <a:lnR>
                      <a:noFill/>
                    </a:lnR>
                    <a:lnT>
                      <a:noFill/>
                    </a:lnT>
                    <a:lnB>
                      <a:noFill/>
                    </a:lnB>
                  </a:tcPr>
                </a:tc>
                <a:tc>
                  <a:txBody>
                    <a:bodyPr/>
                    <a:lstStyle/>
                    <a:p>
                      <a:r>
                        <a:rPr lang="zh-CN" altLang="en-US" sz="1800"/>
                        <a:t>跟随最优解</a:t>
                      </a:r>
                    </a:p>
                  </a:txBody>
                  <a:tcPr anchor="ctr">
                    <a:lnL>
                      <a:noFill/>
                    </a:lnL>
                    <a:lnR>
                      <a:noFill/>
                    </a:lnR>
                    <a:lnT>
                      <a:noFill/>
                    </a:lnT>
                    <a:lnB>
                      <a:noFill/>
                    </a:lnB>
                  </a:tcPr>
                </a:tc>
                <a:extLst>
                  <a:ext uri="{0D108BD9-81ED-4DB2-BD59-A6C34878D82A}">
                    <a16:rowId xmlns:a16="http://schemas.microsoft.com/office/drawing/2014/main" val="10013"/>
                  </a:ext>
                </a:extLst>
              </a:tr>
              <a:tr h="350867">
                <a:tc>
                  <a:txBody>
                    <a:bodyPr/>
                    <a:lstStyle/>
                    <a:p>
                      <a:r>
                        <a:rPr lang="en-US" altLang="zh-CN" sz="1800"/>
                        <a:t>14</a:t>
                      </a:r>
                      <a:r>
                        <a:rPr lang="zh-CN" altLang="en-US" sz="1800"/>
                        <a:t>菌群优化算法</a:t>
                      </a:r>
                    </a:p>
                  </a:txBody>
                  <a:tcPr anchor="ctr">
                    <a:lnL>
                      <a:noFill/>
                    </a:lnL>
                    <a:lnR>
                      <a:noFill/>
                    </a:lnR>
                    <a:lnT>
                      <a:noFill/>
                    </a:lnT>
                    <a:lnB>
                      <a:noFill/>
                    </a:lnB>
                  </a:tcPr>
                </a:tc>
                <a:tc>
                  <a:txBody>
                    <a:bodyPr/>
                    <a:lstStyle/>
                    <a:p>
                      <a:r>
                        <a:rPr lang="zh-CN" altLang="en-US" sz="1800" dirty="0"/>
                        <a:t>跟随最优解</a:t>
                      </a:r>
                    </a:p>
                  </a:txBody>
                  <a:tcPr anchor="ctr">
                    <a:lnL>
                      <a:noFill/>
                    </a:lnL>
                    <a:lnR>
                      <a:noFill/>
                    </a:lnR>
                    <a:lnT>
                      <a:noFill/>
                    </a:lnT>
                    <a:lnB>
                      <a:noFill/>
                    </a:lnB>
                  </a:tcPr>
                </a:tc>
                <a:extLst>
                  <a:ext uri="{0D108BD9-81ED-4DB2-BD59-A6C34878D82A}">
                    <a16:rowId xmlns:a16="http://schemas.microsoft.com/office/drawing/2014/main" val="10014"/>
                  </a:ext>
                </a:extLst>
              </a:tr>
            </a:tbl>
          </a:graphicData>
        </a:graphic>
      </p:graphicFrame>
    </p:spTree>
  </p:cSld>
  <p:clrMapOvr>
    <a:masterClrMapping/>
  </p:clrMapOvr>
  <p:transition spd="med">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8.0 </a:t>
            </a:r>
            <a:r>
              <a:rPr lang="zh-CN" altLang="en-US" dirty="0"/>
              <a:t>启发式算法</a:t>
            </a:r>
          </a:p>
        </p:txBody>
      </p:sp>
      <p:sp>
        <p:nvSpPr>
          <p:cNvPr id="3" name="Content Placeholder 2"/>
          <p:cNvSpPr>
            <a:spLocks noGrp="1"/>
          </p:cNvSpPr>
          <p:nvPr>
            <p:ph idx="1"/>
          </p:nvPr>
        </p:nvSpPr>
        <p:spPr/>
        <p:txBody>
          <a:bodyPr/>
          <a:lstStyle/>
          <a:p>
            <a:r>
              <a:rPr lang="zh-CN" altLang="en-US" dirty="0"/>
              <a:t>烟花算法（</a:t>
            </a:r>
            <a:r>
              <a:rPr lang="en-US" altLang="zh-CN" dirty="0"/>
              <a:t>Fireworks Algorithm</a:t>
            </a:r>
            <a:r>
              <a:rPr lang="zh-CN" altLang="en-US" dirty="0"/>
              <a:t>：</a:t>
            </a:r>
            <a:r>
              <a:rPr lang="en-US" altLang="zh-CN" dirty="0"/>
              <a:t>FWA</a:t>
            </a:r>
            <a:r>
              <a:rPr lang="zh-CN" altLang="en-US" dirty="0"/>
              <a:t>）</a:t>
            </a:r>
            <a:endParaRPr lang="en-US" altLang="zh-CN" dirty="0"/>
          </a:p>
          <a:p>
            <a:pPr lvl="1"/>
            <a:r>
              <a:rPr lang="zh-CN" altLang="en-US" dirty="0"/>
              <a:t>每一个烟花的位置都代表一个可行解</a:t>
            </a:r>
            <a:endParaRPr lang="en-US" altLang="zh-CN" dirty="0"/>
          </a:p>
          <a:p>
            <a:pPr lvl="1"/>
            <a:r>
              <a:rPr lang="zh-CN" altLang="en-US" dirty="0"/>
              <a:t>爆炸产生：正常的火星与特别的火星。</a:t>
            </a:r>
            <a:endParaRPr lang="en-US" altLang="zh-CN" dirty="0"/>
          </a:p>
          <a:p>
            <a:pPr lvl="1"/>
            <a:r>
              <a:rPr lang="zh-CN" altLang="en-US" dirty="0"/>
              <a:t>每个火星都会爆炸产生数个正常火星，某些火星有一定的概率产生一个特别的火星。</a:t>
            </a:r>
            <a:endParaRPr lang="en-US" altLang="zh-CN" dirty="0"/>
          </a:p>
          <a:p>
            <a:pPr lvl="2"/>
            <a:r>
              <a:rPr lang="zh-CN" altLang="en-US" dirty="0"/>
              <a:t>正常的火星根据当前火星的振幅随机均匀分布在该火星的周围，而特别的火星将在当前火星附近以正态分布方式产生。</a:t>
            </a:r>
            <a:endParaRPr lang="en-US" altLang="zh-CN" dirty="0"/>
          </a:p>
          <a:p>
            <a:pPr lvl="2"/>
            <a:r>
              <a:rPr lang="zh-CN" altLang="en-US" dirty="0"/>
              <a:t>每次迭代产生的火星数量多于每一代应有的火星数，算法将参照火星位置的优劣，随机留下指定数量的火星，以保持火星数目的稳定。</a:t>
            </a:r>
          </a:p>
          <a:p>
            <a:endParaRPr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8.0 </a:t>
            </a:r>
            <a:r>
              <a:rPr lang="zh-CN" altLang="en-US" dirty="0"/>
              <a:t>启发式算法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烟花算法</a:t>
                </a:r>
                <a:endParaRPr lang="en-US" altLang="zh-CN" dirty="0"/>
              </a:p>
              <a:p>
                <a:pPr lvl="1"/>
                <a:r>
                  <a:rPr lang="zh-CN" altLang="en-US" b="0" dirty="0"/>
                  <a:t>火星：位置</a:t>
                </a:r>
                <a14:m>
                  <m:oMath xmlns:m="http://schemas.openxmlformats.org/officeDocument/2006/math">
                    <m:r>
                      <a:rPr lang="en-US" altLang="zh-CN" b="0" i="1" smtClean="0">
                        <a:latin typeface="Cambria Math"/>
                      </a:rPr>
                      <m:t>𝑋</m:t>
                    </m:r>
                  </m:oMath>
                </a14:m>
                <a:r>
                  <a:rPr lang="zh-CN" altLang="en-US" b="0" dirty="0"/>
                  <a:t>以及振幅</a:t>
                </a:r>
                <a14:m>
                  <m:oMath xmlns:m="http://schemas.openxmlformats.org/officeDocument/2006/math">
                    <m:r>
                      <a:rPr lang="en-US" altLang="zh-CN" b="0" i="1" smtClean="0">
                        <a:latin typeface="Cambria Math"/>
                      </a:rPr>
                      <m:t>𝐴</m:t>
                    </m:r>
                  </m:oMath>
                </a14:m>
                <a:r>
                  <a:rPr lang="zh-CN" altLang="en-US" b="0" dirty="0"/>
                  <a:t>，</a:t>
                </a:r>
                <a:endParaRPr lang="en-US" altLang="zh-CN" b="0" dirty="0"/>
              </a:p>
              <a:p>
                <a:pPr lvl="2"/>
                <a:r>
                  <a:rPr lang="zh-CN" altLang="en-US" b="0" dirty="0"/>
                  <a:t>振幅与所有火星的亮度值有关，亮度越高的火星的振幅越小，反之振幅越大。（这里亮度表示火星的适应度值，越亮表示这个位置的氧气浓度越高，适应度越好）</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
        <p:nvSpPr>
          <p:cNvPr id="4" name="Rectangle 3"/>
          <p:cNvSpPr/>
          <p:nvPr/>
        </p:nvSpPr>
        <p:spPr>
          <a:xfrm>
            <a:off x="1629000" y="6787405"/>
            <a:ext cx="7157020" cy="307777"/>
          </a:xfrm>
          <a:prstGeom prst="rect">
            <a:avLst/>
          </a:prstGeom>
        </p:spPr>
        <p:txBody>
          <a:bodyPr wrap="square">
            <a:spAutoFit/>
          </a:bodyPr>
          <a:lstStyle/>
          <a:p>
            <a:r>
              <a:rPr lang="en-US" altLang="zh-CN" sz="1400" dirty="0"/>
              <a:t>https://www.jianshu.com/p/d90cbb0c26ac</a:t>
            </a:r>
            <a:endParaRPr lang="zh-CN" altLang="en-US" sz="1400" dirty="0"/>
          </a:p>
        </p:txBody>
      </p:sp>
      <p:sp>
        <p:nvSpPr>
          <p:cNvPr id="6" name="AutoShape 5" descr="A_i=A_{max}\frac{f(X_i)-f_{min}+\xi}{\sum_{k=1}^N {(f(X_i)-f_{min})}+\xi},f_{min}=f_{best}(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984" y="3249141"/>
            <a:ext cx="4651662" cy="1650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Rectangle 6"/>
              <p:cNvSpPr/>
              <p:nvPr/>
            </p:nvSpPr>
            <p:spPr>
              <a:xfrm>
                <a:off x="927870" y="3377555"/>
                <a:ext cx="3903056" cy="461665"/>
              </a:xfrm>
              <a:prstGeom prst="rect">
                <a:avLst/>
              </a:prstGeom>
            </p:spPr>
            <p:txBody>
              <a:bodyPr wrap="none">
                <a:spAutoFit/>
              </a:bodyPr>
              <a:lstStyle/>
              <a:p>
                <a:r>
                  <a:rPr lang="zh-CN" altLang="en-US" b="0" dirty="0"/>
                  <a:t>适应度值</a:t>
                </a:r>
                <a14:m>
                  <m:oMath xmlns:m="http://schemas.openxmlformats.org/officeDocument/2006/math">
                    <m:r>
                      <a:rPr lang="en-US" altLang="zh-CN" b="0" i="1" smtClean="0">
                        <a:latin typeface="Cambria Math"/>
                      </a:rPr>
                      <m:t>𝑓</m:t>
                    </m:r>
                  </m:oMath>
                </a14:m>
                <a:r>
                  <a:rPr lang="zh-CN" altLang="en-US" b="0" dirty="0"/>
                  <a:t>越小越优的情况</a:t>
                </a:r>
                <a:r>
                  <a:rPr lang="en-US" altLang="zh-CN" b="0" dirty="0"/>
                  <a:t>:</a:t>
                </a:r>
                <a:endParaRPr lang="zh-CN" altLang="en-US" dirty="0"/>
              </a:p>
            </p:txBody>
          </p:sp>
        </mc:Choice>
        <mc:Fallback xmlns="">
          <p:sp>
            <p:nvSpPr>
              <p:cNvPr id="7" name="Rectangle 6"/>
              <p:cNvSpPr>
                <a:spLocks noRot="1" noChangeAspect="1" noMove="1" noResize="1" noEditPoints="1" noAdjustHandles="1" noChangeArrowheads="1" noChangeShapeType="1" noTextEdit="1"/>
              </p:cNvSpPr>
              <p:nvPr/>
            </p:nvSpPr>
            <p:spPr>
              <a:xfrm>
                <a:off x="927870" y="3377555"/>
                <a:ext cx="3903056" cy="461665"/>
              </a:xfrm>
              <a:prstGeom prst="rect">
                <a:avLst/>
              </a:prstGeom>
              <a:blipFill rotWithShape="1">
                <a:blip r:embed="rId4"/>
                <a:stretch>
                  <a:fillRect l="-1875" t="-14474" r="-2031" b="-25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927869" y="4185245"/>
                <a:ext cx="3903056" cy="461665"/>
              </a:xfrm>
              <a:prstGeom prst="rect">
                <a:avLst/>
              </a:prstGeom>
            </p:spPr>
            <p:txBody>
              <a:bodyPr wrap="none">
                <a:spAutoFit/>
              </a:bodyPr>
              <a:lstStyle/>
              <a:p>
                <a:r>
                  <a:rPr lang="zh-CN" altLang="en-US" b="0" dirty="0"/>
                  <a:t>适应度值</a:t>
                </a:r>
                <a14:m>
                  <m:oMath xmlns:m="http://schemas.openxmlformats.org/officeDocument/2006/math">
                    <m:r>
                      <a:rPr lang="en-US" altLang="zh-CN" b="0" i="1" smtClean="0">
                        <a:latin typeface="Cambria Math"/>
                      </a:rPr>
                      <m:t>𝑓</m:t>
                    </m:r>
                  </m:oMath>
                </a14:m>
                <a:r>
                  <a:rPr lang="zh-CN" altLang="en-US" b="0" dirty="0"/>
                  <a:t>越大越优的情况</a:t>
                </a:r>
                <a:r>
                  <a:rPr lang="en-US" altLang="zh-CN" b="0" dirty="0"/>
                  <a:t>:</a:t>
                </a:r>
                <a:endParaRPr lang="zh-CN" alt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927869" y="4185245"/>
                <a:ext cx="3903056" cy="461665"/>
              </a:xfrm>
              <a:prstGeom prst="rect">
                <a:avLst/>
              </a:prstGeom>
              <a:blipFill rotWithShape="1">
                <a:blip r:embed="rId5"/>
                <a:stretch>
                  <a:fillRect l="-1875" t="-14667" r="-2031" b="-26667"/>
                </a:stretch>
              </a:blipFill>
            </p:spPr>
            <p:txBody>
              <a:bodyPr/>
              <a:lstStyle/>
              <a:p>
                <a:r>
                  <a:rPr lang="zh-CN" altLang="en-US">
                    <a:noFill/>
                  </a:rPr>
                  <a:t> </a:t>
                </a:r>
                <a:endParaRPr lang="zh-CN" altLang="en-US">
                  <a:noFill/>
                </a:endParaRPr>
              </a:p>
            </p:txBody>
          </p:sp>
        </mc:Fallback>
      </mc:AlternateContent>
      <p:pic>
        <p:nvPicPr>
          <p:cNvPr id="205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2710" y="4948671"/>
            <a:ext cx="41910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2710" y="5697413"/>
            <a:ext cx="406717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1114503" y="4908702"/>
            <a:ext cx="3262433" cy="461665"/>
          </a:xfrm>
          <a:prstGeom prst="rect">
            <a:avLst/>
          </a:prstGeom>
        </p:spPr>
        <p:txBody>
          <a:bodyPr wrap="none">
            <a:spAutoFit/>
          </a:bodyPr>
          <a:lstStyle/>
          <a:p>
            <a:r>
              <a:rPr lang="zh-CN" altLang="en-US" b="0" dirty="0"/>
              <a:t>产生正常火星的数量：</a:t>
            </a:r>
            <a:endParaRPr lang="zh-CN" altLang="en-US" dirty="0"/>
          </a:p>
        </p:txBody>
      </p:sp>
      <p:pic>
        <p:nvPicPr>
          <p:cNvPr id="205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0512" y="5596371"/>
            <a:ext cx="4224591" cy="763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5"/>
                                        </p:tgtEl>
                                        <p:attrNameLst>
                                          <p:attrName>style.visibility</p:attrName>
                                        </p:attrNameLst>
                                      </p:cBhvr>
                                      <p:to>
                                        <p:strVal val="visible"/>
                                      </p:to>
                                    </p:set>
                                    <p:anim calcmode="lin" valueType="num">
                                      <p:cBhvr additive="base">
                                        <p:cTn id="25" dur="500" fill="hold"/>
                                        <p:tgtEl>
                                          <p:spTgt spid="2055"/>
                                        </p:tgtEl>
                                        <p:attrNameLst>
                                          <p:attrName>ppt_x</p:attrName>
                                        </p:attrNameLst>
                                      </p:cBhvr>
                                      <p:tavLst>
                                        <p:tav tm="0">
                                          <p:val>
                                            <p:strVal val="#ppt_x"/>
                                          </p:val>
                                        </p:tav>
                                        <p:tav tm="100000">
                                          <p:val>
                                            <p:strVal val="#ppt_x"/>
                                          </p:val>
                                        </p:tav>
                                      </p:tavLst>
                                    </p:anim>
                                    <p:anim calcmode="lin" valueType="num">
                                      <p:cBhvr additive="base">
                                        <p:cTn id="26" dur="500" fill="hold"/>
                                        <p:tgtEl>
                                          <p:spTgt spid="205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56"/>
                                        </p:tgtEl>
                                        <p:attrNameLst>
                                          <p:attrName>style.visibility</p:attrName>
                                        </p:attrNameLst>
                                      </p:cBhvr>
                                      <p:to>
                                        <p:strVal val="visible"/>
                                      </p:to>
                                    </p:set>
                                    <p:anim calcmode="lin" valueType="num">
                                      <p:cBhvr additive="base">
                                        <p:cTn id="37" dur="500" fill="hold"/>
                                        <p:tgtEl>
                                          <p:spTgt spid="2056"/>
                                        </p:tgtEl>
                                        <p:attrNameLst>
                                          <p:attrName>ppt_x</p:attrName>
                                        </p:attrNameLst>
                                      </p:cBhvr>
                                      <p:tavLst>
                                        <p:tav tm="0">
                                          <p:val>
                                            <p:strVal val="#ppt_x"/>
                                          </p:val>
                                        </p:tav>
                                        <p:tav tm="100000">
                                          <p:val>
                                            <p:strVal val="#ppt_x"/>
                                          </p:val>
                                        </p:tav>
                                      </p:tavLst>
                                    </p:anim>
                                    <p:anim calcmode="lin" valueType="num">
                                      <p:cBhvr additive="base">
                                        <p:cTn id="38" dur="500" fill="hold"/>
                                        <p:tgtEl>
                                          <p:spTgt spid="205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57"/>
                                        </p:tgtEl>
                                        <p:attrNameLst>
                                          <p:attrName>style.visibility</p:attrName>
                                        </p:attrNameLst>
                                      </p:cBhvr>
                                      <p:to>
                                        <p:strVal val="visible"/>
                                      </p:to>
                                    </p:set>
                                    <p:anim calcmode="lin" valueType="num">
                                      <p:cBhvr additive="base">
                                        <p:cTn id="41" dur="500" fill="hold"/>
                                        <p:tgtEl>
                                          <p:spTgt spid="2057"/>
                                        </p:tgtEl>
                                        <p:attrNameLst>
                                          <p:attrName>ppt_x</p:attrName>
                                        </p:attrNameLst>
                                      </p:cBhvr>
                                      <p:tavLst>
                                        <p:tav tm="0">
                                          <p:val>
                                            <p:strVal val="#ppt_x"/>
                                          </p:val>
                                        </p:tav>
                                        <p:tav tm="100000">
                                          <p:val>
                                            <p:strVal val="#ppt_x"/>
                                          </p:val>
                                        </p:tav>
                                      </p:tavLst>
                                    </p:anim>
                                    <p:anim calcmode="lin" valueType="num">
                                      <p:cBhvr additive="base">
                                        <p:cTn id="42" dur="500" fill="hold"/>
                                        <p:tgtEl>
                                          <p:spTgt spid="205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058"/>
                                        </p:tgtEl>
                                        <p:attrNameLst>
                                          <p:attrName>style.visibility</p:attrName>
                                        </p:attrNameLst>
                                      </p:cBhvr>
                                      <p:to>
                                        <p:strVal val="visible"/>
                                      </p:to>
                                    </p:set>
                                    <p:anim calcmode="lin" valueType="num">
                                      <p:cBhvr additive="base">
                                        <p:cTn id="49" dur="500" fill="hold"/>
                                        <p:tgtEl>
                                          <p:spTgt spid="2058"/>
                                        </p:tgtEl>
                                        <p:attrNameLst>
                                          <p:attrName>ppt_x</p:attrName>
                                        </p:attrNameLst>
                                      </p:cBhvr>
                                      <p:tavLst>
                                        <p:tav tm="0">
                                          <p:val>
                                            <p:strVal val="#ppt_x"/>
                                          </p:val>
                                        </p:tav>
                                        <p:tav tm="100000">
                                          <p:val>
                                            <p:strVal val="#ppt_x"/>
                                          </p:val>
                                        </p:tav>
                                      </p:tavLst>
                                    </p:anim>
                                    <p:anim calcmode="lin" valueType="num">
                                      <p:cBhvr additive="base">
                                        <p:cTn id="50"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1"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8.0 </a:t>
            </a:r>
            <a:r>
              <a:rPr lang="zh-CN" altLang="en-US" dirty="0"/>
              <a:t>启发式算法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产生正常火星</a:t>
                </a:r>
                <a:endParaRPr lang="en-US" altLang="zh-CN" sz="2000" dirty="0"/>
              </a:p>
              <a:p>
                <a:pPr lvl="1"/>
                <a14:m>
                  <m:oMath xmlns:m="http://schemas.openxmlformats.org/officeDocument/2006/math">
                    <m:r>
                      <a:rPr lang="en-US" altLang="zh-CN" sz="1800" b="1" i="1" smtClean="0">
                        <a:latin typeface="Cambria Math"/>
                      </a:rPr>
                      <m:t>𝒛</m:t>
                    </m:r>
                  </m:oMath>
                </a14:m>
                <a:r>
                  <a:rPr lang="zh-CN" altLang="en-US" sz="1800" dirty="0"/>
                  <a:t>为随机正整数</a:t>
                </a:r>
                <a:endParaRPr lang="en-US" altLang="zh-CN" sz="1800" dirty="0"/>
              </a:p>
              <a:p>
                <a:pPr lvl="1"/>
                <a:endParaRPr lang="en-US" altLang="zh-CN" sz="1800" dirty="0"/>
              </a:p>
              <a:p>
                <a:pPr lvl="1"/>
                <a:endParaRPr lang="en-US" altLang="zh-CN" sz="1800" dirty="0"/>
              </a:p>
              <a:p>
                <a:r>
                  <a:rPr lang="zh-CN" altLang="en-US" sz="2000" dirty="0"/>
                  <a:t>产生特别火星</a:t>
                </a:r>
                <a:endParaRPr lang="en-US" altLang="zh-CN" sz="2000" dirty="0"/>
              </a:p>
              <a:p>
                <a:endParaRPr lang="en-US" altLang="zh-CN" sz="2000" dirty="0"/>
              </a:p>
              <a:p>
                <a:r>
                  <a:rPr lang="zh-CN" altLang="en-US" sz="2000" dirty="0"/>
                  <a:t>火星保留到下一代</a:t>
                </a:r>
                <a:endParaRPr lang="en-US" altLang="zh-CN" sz="2000" dirty="0"/>
              </a:p>
              <a:p>
                <a:pPr lvl="1"/>
                <a14:m>
                  <m:oMath xmlns:m="http://schemas.openxmlformats.org/officeDocument/2006/math">
                    <m:r>
                      <a:rPr lang="en-US" altLang="zh-CN" sz="1600" b="0" i="1" dirty="0" smtClean="0">
                        <a:latin typeface="Cambria Math"/>
                      </a:rPr>
                      <m:t>𝑁</m:t>
                    </m:r>
                  </m:oMath>
                </a14:m>
                <a:r>
                  <a:rPr lang="zh-CN" altLang="en-US" sz="1600" b="0" dirty="0"/>
                  <a:t>个火星：产生</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𝑆</m:t>
                        </m:r>
                      </m:e>
                      <m:sub>
                        <m:r>
                          <a:rPr lang="en-US" altLang="zh-CN" sz="1600" b="0" i="1" smtClean="0">
                            <a:latin typeface="Cambria Math"/>
                          </a:rPr>
                          <m:t>𝑎𝑙𝑙</m:t>
                        </m:r>
                      </m:sub>
                    </m:sSub>
                  </m:oMath>
                </a14:m>
                <a:r>
                  <a:rPr lang="zh-CN" altLang="en-US" sz="1600" b="0" dirty="0"/>
                  <a:t>个正常火星以及</a:t>
                </a:r>
                <a:r>
                  <a:rPr lang="en-US" altLang="zh-CN" sz="1600" b="0" dirty="0"/>
                  <a:t>m</a:t>
                </a:r>
                <a:r>
                  <a:rPr lang="zh-CN" altLang="en-US" sz="1600" b="0" dirty="0"/>
                  <a:t>个特别的火星，但每一代中只能从这</a:t>
                </a:r>
                <a14:m>
                  <m:oMath xmlns:m="http://schemas.openxmlformats.org/officeDocument/2006/math">
                    <m:r>
                      <a:rPr lang="en-US" altLang="zh-CN" sz="1600" b="0" i="1" smtClean="0">
                        <a:latin typeface="Cambria Math"/>
                      </a:rPr>
                      <m:t>𝑁</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𝑆</m:t>
                        </m:r>
                      </m:e>
                      <m:sub>
                        <m:r>
                          <a:rPr lang="en-US" altLang="zh-CN" sz="1600" b="0" i="1" smtClean="0">
                            <a:latin typeface="Cambria Math"/>
                          </a:rPr>
                          <m:t>𝑎𝑙𝑙</m:t>
                        </m:r>
                      </m:sub>
                    </m:sSub>
                    <m:r>
                      <a:rPr lang="en-US" altLang="zh-CN" sz="1600" b="0" i="1" smtClean="0">
                        <a:latin typeface="Cambria Math"/>
                      </a:rPr>
                      <m:t>+</m:t>
                    </m:r>
                    <m:r>
                      <a:rPr lang="en-US" altLang="zh-CN" sz="1600" b="0" i="1" smtClean="0">
                        <a:latin typeface="Cambria Math"/>
                      </a:rPr>
                      <m:t>𝑚</m:t>
                    </m:r>
                  </m:oMath>
                </a14:m>
                <a:r>
                  <a:rPr lang="zh-CN" altLang="en-US" sz="1600" b="0" dirty="0"/>
                  <a:t>个火星中选择</a:t>
                </a:r>
                <a14:m>
                  <m:oMath xmlns:m="http://schemas.openxmlformats.org/officeDocument/2006/math">
                    <m:r>
                      <a:rPr lang="en-US" altLang="zh-CN" sz="1600" b="0" i="1" dirty="0" smtClean="0">
                        <a:latin typeface="Cambria Math"/>
                      </a:rPr>
                      <m:t>𝑁</m:t>
                    </m:r>
                  </m:oMath>
                </a14:m>
                <a:r>
                  <a:rPr lang="zh-CN" altLang="en-US" sz="1600" b="0" dirty="0"/>
                  <a:t>个火星保留至下一代</a:t>
                </a:r>
                <a:endParaRPr lang="en-US" altLang="zh-CN" sz="1600" b="0" dirty="0"/>
              </a:p>
              <a:p>
                <a:pPr lvl="1"/>
                <a:r>
                  <a:rPr lang="zh-CN" altLang="en-US" sz="1600" b="0" dirty="0"/>
                  <a:t>每次从中选择最优的火星保留至下一代</a:t>
                </a:r>
                <a:endParaRPr lang="en-US" altLang="zh-CN" sz="1600" b="0" dirty="0"/>
              </a:p>
              <a:p>
                <a:pPr lvl="1"/>
                <a:endParaRPr lang="en-US" altLang="zh-CN" sz="1600" b="0" dirty="0"/>
              </a:p>
              <a:p>
                <a:pPr lvl="1"/>
                <a:endParaRPr lang="en-US" altLang="zh-CN" sz="1600" b="0" dirty="0"/>
              </a:p>
              <a:p>
                <a:pPr lvl="1"/>
                <a:endParaRPr lang="en-US" altLang="zh-CN" sz="1600" b="0" dirty="0"/>
              </a:p>
              <a:p>
                <a:pPr lvl="1"/>
                <a14:m>
                  <m:oMath xmlns:m="http://schemas.openxmlformats.org/officeDocument/2006/math">
                    <m:r>
                      <a:rPr lang="en-US" altLang="zh-CN" sz="1600" b="0" i="1" dirty="0" smtClean="0">
                        <a:latin typeface="Cambria Math"/>
                      </a:rPr>
                      <m:t>𝑅</m:t>
                    </m:r>
                    <m:r>
                      <a:rPr lang="en-US" altLang="zh-CN" sz="1600" b="0" i="1" dirty="0" smtClean="0">
                        <a:latin typeface="Cambria Math"/>
                      </a:rPr>
                      <m:t>(</m:t>
                    </m:r>
                    <m:r>
                      <a:rPr lang="en-US" altLang="zh-CN" sz="1600" b="0" i="1" dirty="0" smtClean="0">
                        <a:latin typeface="Cambria Math"/>
                      </a:rPr>
                      <m:t>𝑋</m:t>
                    </m:r>
                    <m:r>
                      <a:rPr lang="en-US" altLang="zh-CN" sz="1600" b="0" i="1" dirty="0" smtClean="0">
                        <a:latin typeface="Cambria Math"/>
                      </a:rPr>
                      <m:t>)</m:t>
                    </m:r>
                  </m:oMath>
                </a14:m>
                <a:r>
                  <a:rPr lang="zh-CN" altLang="en-US" sz="1600" b="0" dirty="0"/>
                  <a:t>表示该火星距其他所有火星的距离之和，即距其它火星越远的火星，被选择保留至下一代的概率较大</a:t>
                </a:r>
                <a:endParaRPr lang="en-US" altLang="zh-CN" sz="1600" dirty="0"/>
              </a:p>
              <a:p>
                <a:pPr lvl="1"/>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a:stretch>
              </a:blipFill>
            </p:spPr>
            <p:txBody>
              <a:bodyPr/>
              <a:lstStyle/>
              <a:p>
                <a:r>
                  <a:rPr lang="zh-CN" altLang="en-US">
                    <a:noFill/>
                  </a:rPr>
                  <a:t> </a:t>
                </a:r>
                <a:endParaRPr lang="zh-CN" altLang="en-US">
                  <a:noFill/>
                </a:endParaRP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624" y="1835646"/>
            <a:ext cx="55721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736" y="2673077"/>
            <a:ext cx="558165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8299" y="4473277"/>
            <a:ext cx="3014663"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6058" y="4716888"/>
            <a:ext cx="16383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 calcmode="lin" valueType="num">
                                      <p:cBhvr additive="base">
                                        <p:cTn id="19" dur="500" fill="hold"/>
                                        <p:tgtEl>
                                          <p:spTgt spid="3074"/>
                                        </p:tgtEl>
                                        <p:attrNameLst>
                                          <p:attrName>ppt_x</p:attrName>
                                        </p:attrNameLst>
                                      </p:cBhvr>
                                      <p:tavLst>
                                        <p:tav tm="0">
                                          <p:val>
                                            <p:strVal val="#ppt_x"/>
                                          </p:val>
                                        </p:tav>
                                        <p:tav tm="100000">
                                          <p:val>
                                            <p:strVal val="#ppt_x"/>
                                          </p:val>
                                        </p:tav>
                                      </p:tavLst>
                                    </p:anim>
                                    <p:anim calcmode="lin" valueType="num">
                                      <p:cBhvr additive="base">
                                        <p:cTn id="20"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5"/>
                                        </p:tgtEl>
                                        <p:attrNameLst>
                                          <p:attrName>style.visibility</p:attrName>
                                        </p:attrNameLst>
                                      </p:cBhvr>
                                      <p:to>
                                        <p:strVal val="visible"/>
                                      </p:to>
                                    </p:set>
                                    <p:anim calcmode="lin" valueType="num">
                                      <p:cBhvr additive="base">
                                        <p:cTn id="31" dur="500" fill="hold"/>
                                        <p:tgtEl>
                                          <p:spTgt spid="3075"/>
                                        </p:tgtEl>
                                        <p:attrNameLst>
                                          <p:attrName>ppt_x</p:attrName>
                                        </p:attrNameLst>
                                      </p:cBhvr>
                                      <p:tavLst>
                                        <p:tav tm="0">
                                          <p:val>
                                            <p:strVal val="#ppt_x"/>
                                          </p:val>
                                        </p:tav>
                                        <p:tav tm="100000">
                                          <p:val>
                                            <p:strVal val="#ppt_x"/>
                                          </p:val>
                                        </p:tav>
                                      </p:tavLst>
                                    </p:anim>
                                    <p:anim calcmode="lin" valueType="num">
                                      <p:cBhvr additive="base">
                                        <p:cTn id="32"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076"/>
                                        </p:tgtEl>
                                        <p:attrNameLst>
                                          <p:attrName>style.visibility</p:attrName>
                                        </p:attrNameLst>
                                      </p:cBhvr>
                                      <p:to>
                                        <p:strVal val="visible"/>
                                      </p:to>
                                    </p:set>
                                    <p:anim calcmode="lin" valueType="num">
                                      <p:cBhvr additive="base">
                                        <p:cTn id="55" dur="500" fill="hold"/>
                                        <p:tgtEl>
                                          <p:spTgt spid="3076"/>
                                        </p:tgtEl>
                                        <p:attrNameLst>
                                          <p:attrName>ppt_x</p:attrName>
                                        </p:attrNameLst>
                                      </p:cBhvr>
                                      <p:tavLst>
                                        <p:tav tm="0">
                                          <p:val>
                                            <p:strVal val="#ppt_x"/>
                                          </p:val>
                                        </p:tav>
                                        <p:tav tm="100000">
                                          <p:val>
                                            <p:strVal val="#ppt_x"/>
                                          </p:val>
                                        </p:tav>
                                      </p:tavLst>
                                    </p:anim>
                                    <p:anim calcmode="lin" valueType="num">
                                      <p:cBhvr additive="base">
                                        <p:cTn id="56" dur="500" fill="hold"/>
                                        <p:tgtEl>
                                          <p:spTgt spid="307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077"/>
                                        </p:tgtEl>
                                        <p:attrNameLst>
                                          <p:attrName>style.visibility</p:attrName>
                                        </p:attrNameLst>
                                      </p:cBhvr>
                                      <p:to>
                                        <p:strVal val="visible"/>
                                      </p:to>
                                    </p:set>
                                    <p:anim calcmode="lin" valueType="num">
                                      <p:cBhvr additive="base">
                                        <p:cTn id="59" dur="500" fill="hold"/>
                                        <p:tgtEl>
                                          <p:spTgt spid="3077"/>
                                        </p:tgtEl>
                                        <p:attrNameLst>
                                          <p:attrName>ppt_x</p:attrName>
                                        </p:attrNameLst>
                                      </p:cBhvr>
                                      <p:tavLst>
                                        <p:tav tm="0">
                                          <p:val>
                                            <p:strVal val="#ppt_x"/>
                                          </p:val>
                                        </p:tav>
                                        <p:tav tm="100000">
                                          <p:val>
                                            <p:strVal val="#ppt_x"/>
                                          </p:val>
                                        </p:tav>
                                      </p:tavLst>
                                    </p:anim>
                                    <p:anim calcmode="lin" valueType="num">
                                      <p:cBhvr additive="base">
                                        <p:cTn id="60"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25431-4C38-42B0-AE93-E97D4B4474E3}"/>
              </a:ext>
            </a:extLst>
          </p:cNvPr>
          <p:cNvSpPr>
            <a:spLocks noGrp="1"/>
          </p:cNvSpPr>
          <p:nvPr>
            <p:ph type="title"/>
          </p:nvPr>
        </p:nvSpPr>
        <p:spPr/>
        <p:txBody>
          <a:bodyPr/>
          <a:lstStyle/>
          <a:p>
            <a:r>
              <a:rPr lang="zh-CN" altLang="en-US" dirty="0"/>
              <a:t>回顾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195554E-2157-463B-85F5-10D6932E5D55}"/>
                  </a:ext>
                </a:extLst>
              </p:cNvPr>
              <p:cNvSpPr>
                <a:spLocks noGrp="1"/>
              </p:cNvSpPr>
              <p:nvPr>
                <p:ph idx="1"/>
              </p:nvPr>
            </p:nvSpPr>
            <p:spPr/>
            <p:txBody>
              <a:bodyPr/>
              <a:lstStyle/>
              <a:p>
                <a:r>
                  <a:rPr lang="zh-CN" altLang="en-US" dirty="0"/>
                  <a:t>用之替换不等式</a:t>
                </a:r>
                <a:endParaRPr lang="en-US" altLang="zh-CN" dirty="0"/>
              </a:p>
              <a:p>
                <a:pPr lvl="1"/>
                <a14:m>
                  <m:oMath xmlns:m="http://schemas.openxmlformats.org/officeDocument/2006/math">
                    <m:r>
                      <a:rPr lang="en-US" altLang="zh-CN" b="1" i="0" smtClean="0">
                        <a:latin typeface="Cambria Math" panose="02040503050406030204" pitchFamily="18" charset="0"/>
                      </a:rPr>
                      <m:t>𝐦𝐢</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𝐧</m:t>
                        </m:r>
                      </m:e>
                      <m:sub>
                        <m:r>
                          <a:rPr lang="en-US" altLang="zh-CN" b="1" i="0" smtClean="0">
                            <a:latin typeface="Cambria Math" panose="02040503050406030204" pitchFamily="18" charset="0"/>
                          </a:rPr>
                          <m:t>𝐱</m:t>
                        </m:r>
                      </m:sub>
                    </m:sSub>
                    <m:r>
                      <a:rPr lang="en-US" altLang="zh-CN" b="1" i="1" smtClean="0">
                        <a:latin typeface="Cambria Math" panose="02040503050406030204" pitchFamily="18" charset="0"/>
                      </a:rPr>
                      <m:t>𝒕𝒇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a14:m>
                <a:endParaRPr lang="en-US" altLang="zh-CN" dirty="0"/>
              </a:p>
              <a:p>
                <a:pPr lvl="1"/>
                <a14:m>
                  <m:oMath xmlns:m="http://schemas.openxmlformats.org/officeDocument/2006/math">
                    <m:r>
                      <a:rPr lang="en-US" altLang="zh-CN" b="1" i="1" smtClean="0">
                        <a:latin typeface="Cambria Math" panose="02040503050406030204" pitchFamily="18" charset="0"/>
                      </a:rPr>
                      <m:t>𝒕</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a14:m>
                <a:r>
                  <a:rPr lang="zh-CN" altLang="en-US" dirty="0"/>
                  <a:t>，其</a:t>
                </a:r>
                <a:r>
                  <a:rPr lang="en-US" altLang="zh-CN" dirty="0"/>
                  <a:t>KKT</a:t>
                </a:r>
                <a:r>
                  <a:rPr lang="zh-CN" altLang="en-US" dirty="0"/>
                  <a:t>条件为：</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14:m>
                  <m:oMath xmlns:m="http://schemas.openxmlformats.org/officeDocument/2006/math">
                    <m:r>
                      <a:rPr lang="en-US" altLang="zh-CN" b="1" i="1" smtClean="0">
                        <a:latin typeface="Cambria Math" panose="02040503050406030204" pitchFamily="18" charset="0"/>
                      </a:rPr>
                      <m:t>𝒕</m:t>
                    </m:r>
                    <m:r>
                      <a:rPr lang="en-US" altLang="zh-CN" b="1" i="1" smtClean="0">
                        <a:latin typeface="Cambria Math" panose="02040503050406030204" pitchFamily="18" charset="0"/>
                      </a:rPr>
                      <m:t>→∞</m:t>
                    </m:r>
                  </m:oMath>
                </a14:m>
                <a:r>
                  <a:rPr lang="en-US" altLang="zh-CN" dirty="0"/>
                  <a:t>,</a:t>
                </a:r>
                <a:r>
                  <a:rPr lang="zh-CN" altLang="en-US" dirty="0"/>
                  <a:t>期望</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endParaRPr lang="en-US" altLang="zh-CN" dirty="0"/>
              </a:p>
              <a:p>
                <a:r>
                  <a:rPr lang="zh-CN" altLang="en-US" dirty="0"/>
                  <a:t>例子</a:t>
                </a:r>
                <a:endParaRPr lang="en-US" altLang="zh-CN" dirty="0"/>
              </a:p>
              <a:p>
                <a:pPr lvl="1"/>
                <a:r>
                  <a:rPr lang="zh-CN" altLang="en-US" dirty="0"/>
                  <a:t>考虑线性规划问题的障碍函数</a:t>
                </a:r>
                <a:endParaRPr lang="en-US" altLang="zh-CN" dirty="0"/>
              </a:p>
              <a:p>
                <a:pPr lvl="2"/>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𝒕</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𝒙</m:t>
                    </m:r>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r>
                          <a:rPr lang="en-US" altLang="zh-CN" b="1" i="1" smtClean="0">
                            <a:latin typeface="Cambria Math" panose="02040503050406030204" pitchFamily="18" charset="0"/>
                          </a:rPr>
                          <m:t>𝒍𝒐𝒈</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𝒆</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𝑻</m:t>
                            </m:r>
                          </m:sup>
                        </m:sSubSup>
                        <m:r>
                          <a:rPr lang="en-US" altLang="zh-CN" b="1" i="1" smtClean="0">
                            <a:latin typeface="Cambria Math" panose="02040503050406030204" pitchFamily="18" charset="0"/>
                          </a:rPr>
                          <m:t>𝒙</m:t>
                        </m:r>
                        <m:r>
                          <a:rPr lang="en-US" altLang="zh-CN" b="1" i="1" smtClean="0">
                            <a:latin typeface="Cambria Math" panose="02040503050406030204" pitchFamily="18" charset="0"/>
                          </a:rPr>
                          <m:t>)</m:t>
                        </m:r>
                      </m:e>
                    </m:nary>
                  </m:oMath>
                </a14:m>
                <a:endParaRPr lang="en-US" altLang="zh-CN" dirty="0"/>
              </a:p>
              <a:p>
                <a:pPr lvl="2"/>
                <a:r>
                  <a:rPr lang="zh-CN" altLang="en-US" dirty="0"/>
                  <a:t>障碍函数对应多面体约束：</a:t>
                </a:r>
                <a14:m>
                  <m:oMath xmlns:m="http://schemas.openxmlformats.org/officeDocument/2006/math">
                    <m:r>
                      <a:rPr lang="en-US" altLang="zh-CN" b="1" i="1" smtClean="0">
                        <a:latin typeface="Cambria Math" panose="02040503050406030204" pitchFamily="18" charset="0"/>
                      </a:rPr>
                      <m:t>𝑫𝒙</m:t>
                    </m:r>
                    <m:r>
                      <a:rPr lang="en-US" altLang="zh-CN" b="1" i="1" smtClean="0">
                        <a:latin typeface="Cambria Math" panose="02040503050406030204" pitchFamily="18" charset="0"/>
                      </a:rPr>
                      <m:t>≤</m:t>
                    </m:r>
                    <m:r>
                      <a:rPr lang="en-US" altLang="zh-CN" b="1" i="1" smtClean="0">
                        <a:latin typeface="Cambria Math" panose="02040503050406030204" pitchFamily="18" charset="0"/>
                      </a:rPr>
                      <m:t>𝒆</m:t>
                    </m:r>
                  </m:oMath>
                </a14:m>
                <a:endParaRPr lang="zh-CN" altLang="en-US" i="1" dirty="0"/>
              </a:p>
            </p:txBody>
          </p:sp>
        </mc:Choice>
        <mc:Fallback xmlns="">
          <p:sp>
            <p:nvSpPr>
              <p:cNvPr id="3" name="内容占位符 2">
                <a:extLst>
                  <a:ext uri="{FF2B5EF4-FFF2-40B4-BE49-F238E27FC236}">
                    <a16:creationId xmlns:a16="http://schemas.microsoft.com/office/drawing/2014/main" id="{3195554E-2157-463B-85F5-10D6932E5D55}"/>
                  </a:ext>
                </a:extLst>
              </p:cNvPr>
              <p:cNvSpPr>
                <a:spLocks noGrp="1" noRot="1" noChangeAspect="1" noMove="1" noResize="1" noEditPoints="1" noAdjustHandles="1" noChangeArrowheads="1" noChangeShapeType="1" noTextEdit="1"/>
              </p:cNvSpPr>
              <p:nvPr>
                <p:ph idx="1"/>
              </p:nvPr>
            </p:nvSpPr>
            <p:spPr>
              <a:blipFill>
                <a:blip r:embed="rId2"/>
                <a:stretch>
                  <a:fillRect l="-1389" t="-1735" b="-954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A4893BD-4CB4-44BF-AB2C-B8C542A32331}"/>
              </a:ext>
            </a:extLst>
          </p:cNvPr>
          <p:cNvPicPr>
            <a:picLocks noChangeAspect="1"/>
          </p:cNvPicPr>
          <p:nvPr/>
        </p:nvPicPr>
        <p:blipFill>
          <a:blip r:embed="rId3"/>
          <a:stretch>
            <a:fillRect/>
          </a:stretch>
        </p:blipFill>
        <p:spPr>
          <a:xfrm>
            <a:off x="1147762" y="2720677"/>
            <a:ext cx="7610475" cy="1752600"/>
          </a:xfrm>
          <a:prstGeom prst="rect">
            <a:avLst/>
          </a:prstGeom>
        </p:spPr>
      </p:pic>
    </p:spTree>
    <p:extLst>
      <p:ext uri="{BB962C8B-B14F-4D97-AF65-F5344CB8AC3E}">
        <p14:creationId xmlns:p14="http://schemas.microsoft.com/office/powerpoint/2010/main" val="2840243870"/>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8.0 </a:t>
            </a:r>
            <a:r>
              <a:rPr lang="zh-CN" altLang="en-US" dirty="0"/>
              <a:t>启发式算法</a:t>
            </a:r>
          </a:p>
        </p:txBody>
      </p:sp>
      <p:sp>
        <p:nvSpPr>
          <p:cNvPr id="3" name="Content Placeholder 2"/>
          <p:cNvSpPr>
            <a:spLocks noGrp="1"/>
          </p:cNvSpPr>
          <p:nvPr>
            <p:ph idx="1"/>
          </p:nvPr>
        </p:nvSpPr>
        <p:spPr/>
        <p:txBody>
          <a:bodyPr/>
          <a:lstStyle/>
          <a:p>
            <a:r>
              <a:rPr lang="zh-CN" altLang="en-US" dirty="0"/>
              <a:t>烟花算法</a:t>
            </a:r>
          </a:p>
        </p:txBody>
      </p:sp>
      <p:sp>
        <p:nvSpPr>
          <p:cNvPr id="4" name="AutoShape 2" descr="https://upload-images.jianshu.io/upload_images/18209951-0ad7f0394c57121b.gif?imageMogr2/auto-orient/strip|imageView2/2/w/50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099" name="Picture 3" descr="C:\Users\Thinkpad\Downloads\18209951-0ad7f0394c57121b.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09976" y="2673077"/>
            <a:ext cx="4762500" cy="238125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组合 39">
            <a:extLst>
              <a:ext uri="{FF2B5EF4-FFF2-40B4-BE49-F238E27FC236}">
                <a16:creationId xmlns:a16="http://schemas.microsoft.com/office/drawing/2014/main" id="{B45A0EFC-2562-4EBF-A7B9-34AD4C0B5D5F}"/>
              </a:ext>
            </a:extLst>
          </p:cNvPr>
          <p:cNvGrpSpPr/>
          <p:nvPr/>
        </p:nvGrpSpPr>
        <p:grpSpPr>
          <a:xfrm>
            <a:off x="920552" y="1665584"/>
            <a:ext cx="3178641" cy="5255965"/>
            <a:chOff x="611156" y="1736973"/>
            <a:chExt cx="3178641" cy="5255965"/>
          </a:xfrm>
        </p:grpSpPr>
        <p:sp>
          <p:nvSpPr>
            <p:cNvPr id="5" name="流程图: 过程 4">
              <a:extLst>
                <a:ext uri="{FF2B5EF4-FFF2-40B4-BE49-F238E27FC236}">
                  <a16:creationId xmlns:a16="http://schemas.microsoft.com/office/drawing/2014/main" id="{F4077E4C-E818-4249-8D8F-C310B4626126}"/>
                </a:ext>
              </a:extLst>
            </p:cNvPr>
            <p:cNvSpPr/>
            <p:nvPr/>
          </p:nvSpPr>
          <p:spPr bwMode="auto">
            <a:xfrm>
              <a:off x="1856656" y="1736973"/>
              <a:ext cx="914400" cy="504056"/>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开始</a:t>
              </a:r>
            </a:p>
          </p:txBody>
        </p:sp>
        <p:sp>
          <p:nvSpPr>
            <p:cNvPr id="8" name="流程图: 过程 7">
              <a:extLst>
                <a:ext uri="{FF2B5EF4-FFF2-40B4-BE49-F238E27FC236}">
                  <a16:creationId xmlns:a16="http://schemas.microsoft.com/office/drawing/2014/main" id="{11E891CE-A386-4B2A-B76A-0764569CA380}"/>
                </a:ext>
              </a:extLst>
            </p:cNvPr>
            <p:cNvSpPr/>
            <p:nvPr/>
          </p:nvSpPr>
          <p:spPr bwMode="auto">
            <a:xfrm>
              <a:off x="992561" y="2456929"/>
              <a:ext cx="2665734" cy="504056"/>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初始化种群数量</a:t>
              </a: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N</a:t>
              </a: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FAB2839B-061F-4B51-A256-C44645C0AAD9}"/>
                </a:ext>
              </a:extLst>
            </p:cNvPr>
            <p:cNvCxnSpPr>
              <a:cxnSpLocks/>
              <a:stCxn id="5" idx="2"/>
              <a:endCxn id="8" idx="0"/>
            </p:cNvCxnSpPr>
            <p:nvPr/>
          </p:nvCxnSpPr>
          <p:spPr bwMode="auto">
            <a:xfrm>
              <a:off x="2313856" y="2241029"/>
              <a:ext cx="11572" cy="21590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14" name="流程图: 过程 13">
              <a:extLst>
                <a:ext uri="{FF2B5EF4-FFF2-40B4-BE49-F238E27FC236}">
                  <a16:creationId xmlns:a16="http://schemas.microsoft.com/office/drawing/2014/main" id="{F8713BF7-20D8-4EA1-9588-1CC67C9A740C}"/>
                </a:ext>
              </a:extLst>
            </p:cNvPr>
            <p:cNvSpPr/>
            <p:nvPr/>
          </p:nvSpPr>
          <p:spPr bwMode="auto">
            <a:xfrm>
              <a:off x="992561" y="3177133"/>
              <a:ext cx="2665734" cy="504056"/>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爆炸产生正常火星</a:t>
              </a:r>
            </a:p>
          </p:txBody>
        </p:sp>
        <p:sp>
          <p:nvSpPr>
            <p:cNvPr id="17" name="流程图: 过程 16">
              <a:extLst>
                <a:ext uri="{FF2B5EF4-FFF2-40B4-BE49-F238E27FC236}">
                  <a16:creationId xmlns:a16="http://schemas.microsoft.com/office/drawing/2014/main" id="{89A660B2-B516-4A29-A6AC-2E0556BE6336}"/>
                </a:ext>
              </a:extLst>
            </p:cNvPr>
            <p:cNvSpPr/>
            <p:nvPr/>
          </p:nvSpPr>
          <p:spPr bwMode="auto">
            <a:xfrm>
              <a:off x="992561" y="3897089"/>
              <a:ext cx="2665734" cy="504056"/>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爆炸产生特殊火星</a:t>
              </a:r>
            </a:p>
          </p:txBody>
        </p:sp>
        <p:sp>
          <p:nvSpPr>
            <p:cNvPr id="18" name="流程图: 过程 17">
              <a:extLst>
                <a:ext uri="{FF2B5EF4-FFF2-40B4-BE49-F238E27FC236}">
                  <a16:creationId xmlns:a16="http://schemas.microsoft.com/office/drawing/2014/main" id="{2541DC09-E57A-49D9-8E55-6CA574D688B3}"/>
                </a:ext>
              </a:extLst>
            </p:cNvPr>
            <p:cNvSpPr/>
            <p:nvPr/>
          </p:nvSpPr>
          <p:spPr bwMode="auto">
            <a:xfrm>
              <a:off x="980989" y="4617045"/>
              <a:ext cx="2665734" cy="504056"/>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选择</a:t>
              </a:r>
              <a:r>
                <a:rPr kumimoji="0" lang="en-US" altLang="zh-CN"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N</a:t>
              </a: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个火星保留至下一代</a:t>
              </a:r>
            </a:p>
          </p:txBody>
        </p:sp>
        <p:sp>
          <p:nvSpPr>
            <p:cNvPr id="15" name="流程图: 决策 14">
              <a:extLst>
                <a:ext uri="{FF2B5EF4-FFF2-40B4-BE49-F238E27FC236}">
                  <a16:creationId xmlns:a16="http://schemas.microsoft.com/office/drawing/2014/main" id="{D0DCD180-29F8-4E22-82D4-9E9F6F34A0DF}"/>
                </a:ext>
              </a:extLst>
            </p:cNvPr>
            <p:cNvSpPr/>
            <p:nvPr/>
          </p:nvSpPr>
          <p:spPr bwMode="auto">
            <a:xfrm>
              <a:off x="837915" y="5481389"/>
              <a:ext cx="2951882" cy="735460"/>
            </a:xfrm>
            <a:prstGeom prst="flowChartDecision">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是否结束</a:t>
              </a:r>
            </a:p>
          </p:txBody>
        </p:sp>
        <p:cxnSp>
          <p:nvCxnSpPr>
            <p:cNvPr id="20" name="连接符: 肘形 19">
              <a:extLst>
                <a:ext uri="{FF2B5EF4-FFF2-40B4-BE49-F238E27FC236}">
                  <a16:creationId xmlns:a16="http://schemas.microsoft.com/office/drawing/2014/main" id="{096FA1AD-BC49-43D0-B180-06FD917AA6D4}"/>
                </a:ext>
              </a:extLst>
            </p:cNvPr>
            <p:cNvCxnSpPr>
              <a:stCxn id="15" idx="1"/>
              <a:endCxn id="14" idx="1"/>
            </p:cNvCxnSpPr>
            <p:nvPr/>
          </p:nvCxnSpPr>
          <p:spPr bwMode="auto">
            <a:xfrm rot="10800000" flipH="1">
              <a:off x="837915" y="3429161"/>
              <a:ext cx="154646" cy="2419958"/>
            </a:xfrm>
            <a:prstGeom prst="bentConnector3">
              <a:avLst>
                <a:gd name="adj1" fmla="val -147821"/>
              </a:avLst>
            </a:prstGeom>
            <a:solidFill>
              <a:schemeClr val="accent1"/>
            </a:solidFill>
            <a:ln w="9525" cap="flat" cmpd="sng" algn="ctr">
              <a:solidFill>
                <a:schemeClr val="tx1"/>
              </a:solidFill>
              <a:prstDash val="solid"/>
              <a:round/>
              <a:headEnd type="none" w="med" len="med"/>
              <a:tailEnd type="triangle"/>
            </a:ln>
          </p:spPr>
        </p:cxnSp>
        <p:cxnSp>
          <p:nvCxnSpPr>
            <p:cNvPr id="23" name="直接箭头连接符 22">
              <a:extLst>
                <a:ext uri="{FF2B5EF4-FFF2-40B4-BE49-F238E27FC236}">
                  <a16:creationId xmlns:a16="http://schemas.microsoft.com/office/drawing/2014/main" id="{4D6B2E3B-02A3-4BC3-9E4E-590F2F5A42DE}"/>
                </a:ext>
              </a:extLst>
            </p:cNvPr>
            <p:cNvCxnSpPr>
              <a:stCxn id="8" idx="2"/>
              <a:endCxn id="14" idx="0"/>
            </p:cNvCxnSpPr>
            <p:nvPr/>
          </p:nvCxnSpPr>
          <p:spPr bwMode="auto">
            <a:xfrm>
              <a:off x="2325428" y="2960985"/>
              <a:ext cx="0" cy="216148"/>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5" name="直接箭头连接符 24">
              <a:extLst>
                <a:ext uri="{FF2B5EF4-FFF2-40B4-BE49-F238E27FC236}">
                  <a16:creationId xmlns:a16="http://schemas.microsoft.com/office/drawing/2014/main" id="{09551A53-7504-48B7-92E7-09EA5FE5280C}"/>
                </a:ext>
              </a:extLst>
            </p:cNvPr>
            <p:cNvCxnSpPr>
              <a:stCxn id="14" idx="2"/>
              <a:endCxn id="17" idx="0"/>
            </p:cNvCxnSpPr>
            <p:nvPr/>
          </p:nvCxnSpPr>
          <p:spPr bwMode="auto">
            <a:xfrm>
              <a:off x="2325428" y="3681189"/>
              <a:ext cx="0" cy="21590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7" name="直接箭头连接符 26">
              <a:extLst>
                <a:ext uri="{FF2B5EF4-FFF2-40B4-BE49-F238E27FC236}">
                  <a16:creationId xmlns:a16="http://schemas.microsoft.com/office/drawing/2014/main" id="{AF17E523-1C7F-4F50-9BB2-970FBFC2AB39}"/>
                </a:ext>
              </a:extLst>
            </p:cNvPr>
            <p:cNvCxnSpPr>
              <a:stCxn id="17" idx="2"/>
              <a:endCxn id="18" idx="0"/>
            </p:cNvCxnSpPr>
            <p:nvPr/>
          </p:nvCxnSpPr>
          <p:spPr bwMode="auto">
            <a:xfrm flipH="1">
              <a:off x="2313856" y="4401145"/>
              <a:ext cx="11572" cy="21590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9" name="直接箭头连接符 28">
              <a:extLst>
                <a:ext uri="{FF2B5EF4-FFF2-40B4-BE49-F238E27FC236}">
                  <a16:creationId xmlns:a16="http://schemas.microsoft.com/office/drawing/2014/main" id="{FE0AD67C-A43C-4F9A-95A0-D59F7AF676F3}"/>
                </a:ext>
              </a:extLst>
            </p:cNvPr>
            <p:cNvCxnSpPr>
              <a:stCxn id="18" idx="2"/>
              <a:endCxn id="15" idx="0"/>
            </p:cNvCxnSpPr>
            <p:nvPr/>
          </p:nvCxnSpPr>
          <p:spPr bwMode="auto">
            <a:xfrm>
              <a:off x="2313856" y="5121101"/>
              <a:ext cx="0" cy="360288"/>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3" name="流程图: 终止 32">
              <a:extLst>
                <a:ext uri="{FF2B5EF4-FFF2-40B4-BE49-F238E27FC236}">
                  <a16:creationId xmlns:a16="http://schemas.microsoft.com/office/drawing/2014/main" id="{95C78CC0-5959-4CF9-95A2-75AA4D99446D}"/>
                </a:ext>
              </a:extLst>
            </p:cNvPr>
            <p:cNvSpPr/>
            <p:nvPr/>
          </p:nvSpPr>
          <p:spPr bwMode="auto">
            <a:xfrm>
              <a:off x="1375750" y="6488882"/>
              <a:ext cx="1896660" cy="504056"/>
            </a:xfrm>
            <a:prstGeom prst="flowChartTerminator">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r>
                <a:rPr lang="zh-CN" altLang="en-US" sz="1600" dirty="0"/>
                <a:t>结束，输出结果</a:t>
              </a:r>
            </a:p>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cxnSp>
          <p:nvCxnSpPr>
            <p:cNvPr id="35" name="直接箭头连接符 34">
              <a:extLst>
                <a:ext uri="{FF2B5EF4-FFF2-40B4-BE49-F238E27FC236}">
                  <a16:creationId xmlns:a16="http://schemas.microsoft.com/office/drawing/2014/main" id="{5954D5D1-A23D-4EE0-939F-43EDBD460EE9}"/>
                </a:ext>
              </a:extLst>
            </p:cNvPr>
            <p:cNvCxnSpPr>
              <a:stCxn id="15" idx="2"/>
              <a:endCxn id="33" idx="0"/>
            </p:cNvCxnSpPr>
            <p:nvPr/>
          </p:nvCxnSpPr>
          <p:spPr bwMode="auto">
            <a:xfrm>
              <a:off x="2313856" y="6216849"/>
              <a:ext cx="10224" cy="272033"/>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9" name="文本框 38">
              <a:extLst>
                <a:ext uri="{FF2B5EF4-FFF2-40B4-BE49-F238E27FC236}">
                  <a16:creationId xmlns:a16="http://schemas.microsoft.com/office/drawing/2014/main" id="{81B7E878-1907-4EC4-AF57-73033D0EAC26}"/>
                </a:ext>
              </a:extLst>
            </p:cNvPr>
            <p:cNvSpPr txBox="1"/>
            <p:nvPr/>
          </p:nvSpPr>
          <p:spPr>
            <a:xfrm>
              <a:off x="611156" y="5521432"/>
              <a:ext cx="370670" cy="338554"/>
            </a:xfrm>
            <a:prstGeom prst="rect">
              <a:avLst/>
            </a:prstGeom>
            <a:noFill/>
          </p:spPr>
          <p:txBody>
            <a:bodyPr wrap="square" rtlCol="0">
              <a:spAutoFit/>
            </a:bodyPr>
            <a:lstStyle/>
            <a:p>
              <a:r>
                <a:rPr lang="en-US" altLang="zh-CN" sz="1600" dirty="0"/>
                <a:t>N</a:t>
              </a:r>
              <a:endParaRPr lang="zh-CN" altLang="en-US" sz="1600" dirty="0"/>
            </a:p>
          </p:txBody>
        </p:sp>
        <p:sp>
          <p:nvSpPr>
            <p:cNvPr id="42" name="文本框 41">
              <a:extLst>
                <a:ext uri="{FF2B5EF4-FFF2-40B4-BE49-F238E27FC236}">
                  <a16:creationId xmlns:a16="http://schemas.microsoft.com/office/drawing/2014/main" id="{EA3C3533-F179-463B-8229-1569354CB2F7}"/>
                </a:ext>
              </a:extLst>
            </p:cNvPr>
            <p:cNvSpPr txBox="1"/>
            <p:nvPr/>
          </p:nvSpPr>
          <p:spPr>
            <a:xfrm>
              <a:off x="2313856" y="6137015"/>
              <a:ext cx="370670" cy="338554"/>
            </a:xfrm>
            <a:prstGeom prst="rect">
              <a:avLst/>
            </a:prstGeom>
            <a:noFill/>
          </p:spPr>
          <p:txBody>
            <a:bodyPr wrap="square" rtlCol="0">
              <a:spAutoFit/>
            </a:bodyPr>
            <a:lstStyle/>
            <a:p>
              <a:r>
                <a:rPr lang="en-US" altLang="zh-CN" sz="1600" dirty="0"/>
                <a:t>Y</a:t>
              </a:r>
              <a:endParaRPr lang="zh-CN" altLang="en-US" sz="1600" dirty="0"/>
            </a:p>
          </p:txBody>
        </p:sp>
      </p:grpSp>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8.2</a:t>
            </a:r>
            <a:r>
              <a:rPr lang="zh-CN" altLang="en-US" dirty="0"/>
              <a:t>人工神经网络与优化</a:t>
            </a:r>
          </a:p>
        </p:txBody>
      </p:sp>
      <p:sp>
        <p:nvSpPr>
          <p:cNvPr id="3" name="内容占位符 2"/>
          <p:cNvSpPr>
            <a:spLocks noGrp="1"/>
          </p:cNvSpPr>
          <p:nvPr>
            <p:ph idx="1"/>
          </p:nvPr>
        </p:nvSpPr>
        <p:spPr/>
        <p:txBody>
          <a:bodyPr/>
          <a:lstStyle/>
          <a:p>
            <a:r>
              <a:rPr lang="zh-CN" altLang="en-US" dirty="0"/>
              <a:t>深度学习中的大多数优化问题都是非凸的</a:t>
            </a:r>
            <a:endParaRPr lang="en-US" altLang="zh-CN" dirty="0"/>
          </a:p>
          <a:p>
            <a:pPr lvl="1"/>
            <a:r>
              <a:rPr lang="zh-CN" altLang="en-US" dirty="0"/>
              <a:t>机器学习也类似</a:t>
            </a:r>
            <a:endParaRPr lang="en-US" altLang="zh-CN" dirty="0"/>
          </a:p>
          <a:p>
            <a:pPr lvl="1"/>
            <a:r>
              <a:rPr lang="zh-CN" altLang="en-US" dirty="0"/>
              <a:t>甚至有可能是</a:t>
            </a:r>
            <a:r>
              <a:rPr lang="en-US" altLang="zh-CN" dirty="0"/>
              <a:t>NP-Hard</a:t>
            </a:r>
            <a:r>
              <a:rPr lang="zh-CN" altLang="en-US" dirty="0"/>
              <a:t>的</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可控梯度下降</a:t>
            </a:r>
            <a:endParaRPr lang="en-US" altLang="zh-CN" dirty="0"/>
          </a:p>
          <a:p>
            <a:pPr lvl="2"/>
            <a:r>
              <a:rPr lang="en-US" altLang="zh-CN" sz="2180" dirty="0"/>
              <a:t>∇ ≠ 0 </a:t>
            </a:r>
            <a:r>
              <a:rPr lang="en-US" altLang="zh-CN" sz="2180" dirty="0">
                <a:sym typeface="Wingdings" panose="05000000000000000000" pitchFamily="2" charset="2"/>
              </a:rPr>
              <a:t> ∃ </a:t>
            </a:r>
            <a:r>
              <a:rPr lang="en-US" altLang="zh-CN" sz="2180" dirty="0"/>
              <a:t>descent direction</a:t>
            </a:r>
          </a:p>
          <a:p>
            <a:pPr lvl="2"/>
            <a:r>
              <a:rPr lang="en-US" altLang="zh-CN" sz="2580" dirty="0"/>
              <a:t> </a:t>
            </a:r>
            <a:r>
              <a:rPr lang="zh-CN" altLang="en-US" sz="2580" dirty="0"/>
              <a:t>如果</a:t>
            </a:r>
            <a:r>
              <a:rPr lang="en-US" altLang="zh-CN" sz="2580" dirty="0"/>
              <a:t>Hessian</a:t>
            </a:r>
            <a:r>
              <a:rPr lang="zh-CN" altLang="en-US" sz="2580" dirty="0"/>
              <a:t>矩阵</a:t>
            </a:r>
            <a:r>
              <a:rPr lang="en-US" altLang="zh-CN" sz="2580" dirty="0"/>
              <a:t> (∇</a:t>
            </a:r>
            <a:r>
              <a:rPr lang="en-US" altLang="zh-CN" sz="2580" baseline="30000" dirty="0"/>
              <a:t>2</a:t>
            </a:r>
            <a:r>
              <a:rPr lang="en-US" altLang="zh-CN" sz="2580" dirty="0"/>
              <a:t>)</a:t>
            </a:r>
            <a:r>
              <a:rPr lang="zh-CN" altLang="en-US" sz="2580" dirty="0"/>
              <a:t>大</a:t>
            </a:r>
            <a:r>
              <a:rPr lang="en-US" altLang="zh-CN" sz="2580" dirty="0"/>
              <a:t>, </a:t>
            </a:r>
            <a:r>
              <a:rPr lang="zh-CN" altLang="en-US" sz="2580" dirty="0"/>
              <a:t>允许梯度</a:t>
            </a:r>
            <a:r>
              <a:rPr lang="en-US" altLang="zh-CN" sz="2580" dirty="0"/>
              <a:t>∇ </a:t>
            </a:r>
            <a:r>
              <a:rPr lang="zh-CN" altLang="en-US" sz="2580" dirty="0"/>
              <a:t>有较大的波动</a:t>
            </a:r>
            <a:r>
              <a:rPr lang="en-US" altLang="zh-CN" sz="2580" dirty="0">
                <a:solidFill>
                  <a:srgbClr val="C00000"/>
                </a:solidFill>
              </a:rPr>
              <a:t>!</a:t>
            </a:r>
          </a:p>
          <a:p>
            <a:pPr lvl="2"/>
            <a:r>
              <a:rPr lang="zh-CN" altLang="en-US" sz="2580" dirty="0">
                <a:solidFill>
                  <a:srgbClr val="C00000"/>
                </a:solidFill>
                <a:sym typeface="Wingdings" panose="05000000000000000000" pitchFamily="2" charset="2"/>
              </a:rPr>
              <a:t>为确保下降，根据平滑性选取小步</a:t>
            </a:r>
            <a:endParaRPr lang="en-US" altLang="zh-CN" dirty="0"/>
          </a:p>
          <a:p>
            <a:pPr lvl="1"/>
            <a:endParaRPr lang="zh-CN" altLang="en-US" dirty="0"/>
          </a:p>
        </p:txBody>
      </p:sp>
      <p:pic>
        <p:nvPicPr>
          <p:cNvPr id="4" name="Picture 1"/>
          <p:cNvPicPr>
            <a:picLocks noChangeAspect="1"/>
          </p:cNvPicPr>
          <p:nvPr/>
        </p:nvPicPr>
        <p:blipFill>
          <a:blip r:embed="rId2"/>
          <a:stretch>
            <a:fillRect/>
          </a:stretch>
        </p:blipFill>
        <p:spPr>
          <a:xfrm>
            <a:off x="920552" y="2745085"/>
            <a:ext cx="5611341" cy="2091018"/>
          </a:xfrm>
          <a:prstGeom prst="rect">
            <a:avLst/>
          </a:prstGeom>
        </p:spPr>
      </p:pic>
      <mc:AlternateContent xmlns:mc="http://schemas.openxmlformats.org/markup-compatibility/2006" xmlns:a14="http://schemas.microsoft.com/office/drawing/2010/main">
        <mc:Choice Requires="a14">
          <p:sp>
            <p:nvSpPr>
              <p:cNvPr id="5" name="TextBox 12"/>
              <p:cNvSpPr txBox="1"/>
              <p:nvPr/>
            </p:nvSpPr>
            <p:spPr>
              <a:xfrm>
                <a:off x="3752515" y="5040751"/>
                <a:ext cx="2548005" cy="461665"/>
              </a:xfrm>
              <a:prstGeom prst="rect">
                <a:avLst/>
              </a:prstGeom>
              <a:noFill/>
            </p:spPr>
            <p:txBody>
              <a:bodyPr wrap="none" rtlCol="0">
                <a:spAutoFit/>
              </a:bodyPr>
              <a:lstStyle/>
              <a:p>
                <a:r>
                  <a:rPr lang="en-US" sz="2400" dirty="0">
                    <a:ea typeface="Cambria Math" panose="02040503050406030204" pitchFamily="18" charset="0"/>
                  </a:rPr>
                  <a:t>𝛉</a:t>
                </a:r>
                <a:r>
                  <a:rPr lang="en-US" sz="2400" baseline="-25000" dirty="0">
                    <a:ea typeface="Cambria Math" panose="02040503050406030204" pitchFamily="18" charset="0"/>
                  </a:rPr>
                  <a:t>t+1</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𝛉</m:t>
                    </m:r>
                    <m:r>
                      <m:rPr>
                        <m:sty m:val="p"/>
                      </m:rPr>
                      <a:rPr lang="en-US" sz="2400" b="0" i="0" baseline="-25000" smtClean="0">
                        <a:latin typeface="Cambria Math" panose="02040503050406030204" pitchFamily="18" charset="0"/>
                        <a:ea typeface="Cambria Math" panose="02040503050406030204" pitchFamily="18" charset="0"/>
                      </a:rPr>
                      <m:t>t</m:t>
                    </m:r>
                  </m:oMath>
                </a14:m>
                <a:r>
                  <a:rPr lang="en-US" sz="2400" dirty="0"/>
                  <a:t> - 𝜂 ∇f(</a:t>
                </a:r>
                <a14:m>
                  <m:oMath xmlns:m="http://schemas.openxmlformats.org/officeDocument/2006/math">
                    <m:r>
                      <a:rPr lang="en-US" sz="2400" i="1">
                        <a:latin typeface="Cambria Math" panose="02040503050406030204" pitchFamily="18" charset="0"/>
                        <a:ea typeface="Cambria Math" panose="02040503050406030204" pitchFamily="18" charset="0"/>
                      </a:rPr>
                      <m:t>𝛉</m:t>
                    </m:r>
                    <m:r>
                      <m:rPr>
                        <m:sty m:val="p"/>
                      </m:rPr>
                      <a:rPr lang="en-US" sz="2400" baseline="-25000">
                        <a:latin typeface="Cambria Math" panose="02040503050406030204" pitchFamily="18" charset="0"/>
                        <a:ea typeface="Cambria Math" panose="02040503050406030204" pitchFamily="18" charset="0"/>
                      </a:rPr>
                      <m:t>t</m:t>
                    </m:r>
                  </m:oMath>
                </a14:m>
                <a:r>
                  <a:rPr lang="en-US" sz="2400" dirty="0"/>
                  <a:t>)</a:t>
                </a:r>
              </a:p>
            </p:txBody>
          </p:sp>
        </mc:Choice>
        <mc:Fallback xmlns="">
          <p:sp>
            <p:nvSpPr>
              <p:cNvPr id="5" name="TextBox 12"/>
              <p:cNvSpPr txBox="1">
                <a:spLocks noRot="1" noChangeAspect="1" noMove="1" noResize="1" noEditPoints="1" noAdjustHandles="1" noChangeArrowheads="1" noChangeShapeType="1" noTextEdit="1"/>
              </p:cNvSpPr>
              <p:nvPr/>
            </p:nvSpPr>
            <p:spPr>
              <a:xfrm>
                <a:off x="3752515" y="5040751"/>
                <a:ext cx="2548005" cy="461665"/>
              </a:xfrm>
              <a:prstGeom prst="rect">
                <a:avLst/>
              </a:prstGeom>
              <a:blipFill rotWithShape="1">
                <a:blip r:embed="rId3"/>
                <a:stretch>
                  <a:fillRect l="-11005" t="-14474" r="-10766" b="-28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 name="Rectangle 9"/>
              <p:cNvSpPr/>
              <p:nvPr/>
            </p:nvSpPr>
            <p:spPr>
              <a:xfrm>
                <a:off x="6681192" y="6381101"/>
                <a:ext cx="1761188" cy="4233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en-US" sz="2151" i="1" smtClean="0">
                              <a:solidFill>
                                <a:srgbClr val="0432FF"/>
                              </a:solidFill>
                              <a:latin typeface="Cambria Math" panose="02040503050406030204" pitchFamily="18" charset="0"/>
                              <a:ea typeface="MS PGothic" charset="-128"/>
                            </a:rPr>
                          </m:ctrlPr>
                        </m:sSupPr>
                        <m:e>
                          <m:r>
                            <a:rPr lang="en-US" altLang="en-US" sz="2151">
                              <a:solidFill>
                                <a:srgbClr val="0432FF"/>
                              </a:solidFill>
                              <a:latin typeface="Cambria Math" charset="0"/>
                              <a:ea typeface="MS PGothic" charset="-128"/>
                            </a:rPr>
                            <m:t>𝛻</m:t>
                          </m:r>
                        </m:e>
                        <m:sup>
                          <m:r>
                            <a:rPr lang="en-US" altLang="en-US" sz="2151" i="1">
                              <a:solidFill>
                                <a:srgbClr val="0432FF"/>
                              </a:solidFill>
                              <a:latin typeface="Cambria Math" charset="0"/>
                              <a:ea typeface="MS PGothic" charset="-128"/>
                            </a:rPr>
                            <m:t>2</m:t>
                          </m:r>
                        </m:sup>
                      </m:sSup>
                      <m:r>
                        <a:rPr lang="en-US" altLang="en-US" sz="2151" i="1" smtClean="0">
                          <a:solidFill>
                            <a:srgbClr val="0432FF"/>
                          </a:solidFill>
                          <a:latin typeface="Cambria Math" charset="0"/>
                          <a:ea typeface="MS PGothic" charset="-128"/>
                        </a:rPr>
                        <m:t>𝑓</m:t>
                      </m:r>
                      <m:d>
                        <m:dPr>
                          <m:ctrlPr>
                            <a:rPr lang="en-US" altLang="en-US" sz="2151" i="1" smtClean="0">
                              <a:solidFill>
                                <a:srgbClr val="0432FF"/>
                              </a:solidFill>
                              <a:latin typeface="Cambria Math" panose="02040503050406030204" pitchFamily="18" charset="0"/>
                              <a:ea typeface="MS PGothic" charset="-128"/>
                            </a:rPr>
                          </m:ctrlPr>
                        </m:dPr>
                        <m:e>
                          <m:r>
                            <a:rPr lang="en-US" altLang="en-US" sz="2151" i="1" smtClean="0">
                              <a:solidFill>
                                <a:srgbClr val="0432FF"/>
                              </a:solidFill>
                              <a:latin typeface="Cambria Math" panose="02040503050406030204" pitchFamily="18" charset="0"/>
                              <a:ea typeface="MS PGothic" charset="-128"/>
                            </a:rPr>
                            <m:t>𝛉</m:t>
                          </m:r>
                        </m:e>
                      </m:d>
                      <m:r>
                        <a:rPr lang="en-US" altLang="en-US" sz="2151" i="1" smtClean="0">
                          <a:solidFill>
                            <a:srgbClr val="0432FF"/>
                          </a:solidFill>
                          <a:latin typeface="Cambria Math" charset="0"/>
                          <a:ea typeface="MS PGothic" charset="-128"/>
                        </a:rPr>
                        <m:t>≼</m:t>
                      </m:r>
                      <m:r>
                        <a:rPr lang="en-US" altLang="en-US" sz="2151" i="1">
                          <a:solidFill>
                            <a:srgbClr val="0432FF"/>
                          </a:solidFill>
                          <a:latin typeface="Cambria Math" charset="0"/>
                          <a:ea typeface="MS PGothic" charset="-128"/>
                        </a:rPr>
                        <m:t>𝛃</m:t>
                      </m:r>
                      <m:r>
                        <a:rPr lang="en-US" altLang="en-US" sz="2151" i="1">
                          <a:solidFill>
                            <a:srgbClr val="0432FF"/>
                          </a:solidFill>
                          <a:latin typeface="Cambria Math" charset="0"/>
                          <a:ea typeface="MS PGothic" charset="-128"/>
                        </a:rPr>
                        <m:t>𝐼</m:t>
                      </m:r>
                    </m:oMath>
                  </m:oMathPara>
                </a14:m>
                <a:endParaRPr lang="en-US" altLang="en-US" sz="1721" dirty="0">
                  <a:ea typeface="MS PGothic" charset="-128"/>
                </a:endParaRPr>
              </a:p>
            </p:txBody>
          </p:sp>
        </mc:Choice>
        <mc:Fallback xmlns="">
          <p:sp>
            <p:nvSpPr>
              <p:cNvPr id="6" name="Rectangle 9"/>
              <p:cNvSpPr>
                <a:spLocks noRot="1" noChangeAspect="1" noMove="1" noResize="1" noEditPoints="1" noAdjustHandles="1" noChangeArrowheads="1" noChangeShapeType="1" noTextEdit="1"/>
              </p:cNvSpPr>
              <p:nvPr/>
            </p:nvSpPr>
            <p:spPr>
              <a:xfrm>
                <a:off x="6681192" y="6381101"/>
                <a:ext cx="1761188" cy="423321"/>
              </a:xfrm>
              <a:prstGeom prst="rect">
                <a:avLst/>
              </a:prstGeom>
              <a:blipFill rotWithShape="1">
                <a:blip r:embed="rId4"/>
                <a:stretch>
                  <a:fillRect l="-1730" b="-17391"/>
                </a:stretch>
              </a:blipFill>
            </p:spPr>
            <p:txBody>
              <a:bodyPr/>
              <a:lstStyle/>
              <a:p>
                <a:r>
                  <a:rPr lang="zh-CN" altLang="en-US">
                    <a:noFill/>
                  </a:rPr>
                  <a:t> </a:t>
                </a:r>
                <a:endParaRPr lang="zh-CN" altLang="en-US">
                  <a:noFill/>
                </a:endParaRPr>
              </a:p>
            </p:txBody>
          </p:sp>
        </mc:Fallback>
      </mc:AlternateContent>
      <p:pic>
        <p:nvPicPr>
          <p:cNvPr id="7" name="图片 6">
            <a:extLst>
              <a:ext uri="{FF2B5EF4-FFF2-40B4-BE49-F238E27FC236}">
                <a16:creationId xmlns:a16="http://schemas.microsoft.com/office/drawing/2014/main" id="{D0E75204-A977-47F2-9F2E-732D1680E78B}"/>
              </a:ext>
            </a:extLst>
          </p:cNvPr>
          <p:cNvPicPr>
            <a:picLocks noChangeAspect="1"/>
          </p:cNvPicPr>
          <p:nvPr/>
        </p:nvPicPr>
        <p:blipFill>
          <a:blip r:embed="rId5"/>
          <a:stretch>
            <a:fillRect/>
          </a:stretch>
        </p:blipFill>
        <p:spPr>
          <a:xfrm>
            <a:off x="6804018" y="3287035"/>
            <a:ext cx="2992665" cy="136343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8.3 </a:t>
            </a:r>
            <a:r>
              <a:rPr lang="zh-CN" altLang="en-US" dirty="0"/>
              <a:t>随机神经网络</a:t>
            </a:r>
          </a:p>
        </p:txBody>
      </p:sp>
      <p:sp>
        <p:nvSpPr>
          <p:cNvPr id="3" name="Content Placeholder 2"/>
          <p:cNvSpPr>
            <a:spLocks noGrp="1"/>
          </p:cNvSpPr>
          <p:nvPr>
            <p:ph idx="1"/>
          </p:nvPr>
        </p:nvSpPr>
        <p:spPr/>
        <p:txBody>
          <a:bodyPr/>
          <a:lstStyle/>
          <a:p>
            <a:r>
              <a:rPr lang="en-US" altLang="zh-CN" dirty="0"/>
              <a:t>BP</a:t>
            </a:r>
            <a:r>
              <a:rPr lang="zh-CN" altLang="en-US" dirty="0"/>
              <a:t>网络</a:t>
            </a:r>
            <a:endParaRPr lang="en-US" altLang="zh-CN" dirty="0"/>
          </a:p>
          <a:p>
            <a:pPr lvl="1"/>
            <a:r>
              <a:rPr lang="zh-CN" altLang="en-US" dirty="0"/>
              <a:t>可能陷入局部最优？</a:t>
            </a:r>
            <a:endParaRPr lang="en-US" altLang="zh-CN" dirty="0"/>
          </a:p>
          <a:p>
            <a:pPr lvl="1"/>
            <a:r>
              <a:rPr lang="zh-CN" altLang="en-US" dirty="0"/>
              <a:t>梯度下降：</a:t>
            </a:r>
            <a:r>
              <a:rPr lang="zh-CN" altLang="en-US" b="0" dirty="0"/>
              <a:t>算法赋子网络的是只会“下山”而不会“爬山”的能力</a:t>
            </a:r>
            <a:endParaRPr lang="zh-CN" altLang="en-US" dirty="0"/>
          </a:p>
        </p:txBody>
      </p:sp>
      <p:sp>
        <p:nvSpPr>
          <p:cNvPr id="9" name="矩形 8">
            <a:extLst>
              <a:ext uri="{FF2B5EF4-FFF2-40B4-BE49-F238E27FC236}">
                <a16:creationId xmlns:a16="http://schemas.microsoft.com/office/drawing/2014/main" id="{D3835F11-6C11-4C52-A368-32AE8556E3CD}"/>
              </a:ext>
            </a:extLst>
          </p:cNvPr>
          <p:cNvSpPr/>
          <p:nvPr/>
        </p:nvSpPr>
        <p:spPr>
          <a:xfrm>
            <a:off x="933563" y="3057397"/>
            <a:ext cx="6193135" cy="3693319"/>
          </a:xfrm>
          <a:prstGeom prst="rect">
            <a:avLst/>
          </a:prstGeom>
        </p:spPr>
        <p:txBody>
          <a:bodyPr wrap="square">
            <a:spAutoFit/>
          </a:bodyPr>
          <a:lstStyle/>
          <a:p>
            <a:pPr marL="285750" indent="-285750" algn="l">
              <a:buFont typeface="Wingdings" panose="05000000000000000000" pitchFamily="2" charset="2"/>
              <a:buChar char="Ø"/>
            </a:pPr>
            <a:r>
              <a:rPr lang="zh-CN" altLang="en-US" sz="1800" b="0" dirty="0">
                <a:solidFill>
                  <a:srgbClr val="222222"/>
                </a:solidFill>
                <a:latin typeface="PingFang SC"/>
              </a:rPr>
              <a:t>由于优化器深受局部极小值驱使，即便它极力摆脱后者，也要用很长时间。因收敛速度慢，梯度下降法通常十分冗长，即使是适应像批量梯度下降这样的大数据集之后也是如此。</a:t>
            </a:r>
            <a:endParaRPr lang="en-US" altLang="zh-CN" sz="1800" b="0" dirty="0">
              <a:solidFill>
                <a:srgbClr val="222222"/>
              </a:solidFill>
              <a:latin typeface="PingFang SC"/>
            </a:endParaRPr>
          </a:p>
          <a:p>
            <a:pPr marL="285750" indent="-285750" algn="l">
              <a:buFont typeface="Wingdings" panose="05000000000000000000" pitchFamily="2" charset="2"/>
              <a:buChar char="Ø"/>
            </a:pPr>
            <a:r>
              <a:rPr lang="zh-CN" altLang="en-US" sz="1800" b="0" dirty="0">
                <a:solidFill>
                  <a:srgbClr val="222222"/>
                </a:solidFill>
                <a:latin typeface="PingFang SC"/>
              </a:rPr>
              <a:t>学习率决定优化器的可靠程度和风险度。学习率设置过高可能会导致优化器忽略全局最小值，而过低则会导致运行时崩溃。解决此问题需要设置随着衰减而变化的学习率，但是在决定学习率的许多其他变量中选择衰减率很困难</a:t>
            </a:r>
            <a:endParaRPr lang="en-US" altLang="zh-CN" sz="1800" b="0" dirty="0">
              <a:solidFill>
                <a:srgbClr val="222222"/>
              </a:solidFill>
              <a:latin typeface="PingFang SC"/>
            </a:endParaRPr>
          </a:p>
          <a:p>
            <a:pPr marL="285750" indent="-285750" algn="l">
              <a:buFont typeface="Wingdings" panose="05000000000000000000" pitchFamily="2" charset="2"/>
              <a:buChar char="Ø"/>
            </a:pPr>
            <a:r>
              <a:rPr lang="en-US" altLang="zh-CN" sz="1800" b="0" dirty="0">
                <a:solidFill>
                  <a:srgbClr val="222222"/>
                </a:solidFill>
                <a:latin typeface="PingFang SC"/>
              </a:rPr>
              <a:t> </a:t>
            </a:r>
            <a:r>
              <a:rPr lang="zh-CN" altLang="en-US" sz="1800" b="0" dirty="0">
                <a:solidFill>
                  <a:srgbClr val="222222"/>
                </a:solidFill>
                <a:latin typeface="PingFang SC"/>
              </a:rPr>
              <a:t>梯度下降对优化器的初始化尤为敏感。例如，优化器在第二个局部最小值而非第一个局部最小值附近进行初始化，则优化器的性能可能会更优，但这都是随机决定的。</a:t>
            </a:r>
            <a:endParaRPr lang="en-US" altLang="zh-CN" sz="1800" b="0" dirty="0">
              <a:solidFill>
                <a:srgbClr val="222222"/>
              </a:solidFill>
              <a:latin typeface="PingFang SC"/>
            </a:endParaRPr>
          </a:p>
          <a:p>
            <a:pPr marL="285750" indent="-285750" algn="l">
              <a:buFont typeface="Wingdings" panose="05000000000000000000" pitchFamily="2" charset="2"/>
              <a:buChar char="Ø"/>
            </a:pPr>
            <a:r>
              <a:rPr lang="zh-CN" altLang="en-US" sz="1800" b="0" dirty="0">
                <a:solidFill>
                  <a:srgbClr val="222222"/>
                </a:solidFill>
                <a:latin typeface="PingFang SC"/>
              </a:rPr>
              <a:t>梯度下降需要梯度，这意味着除了无法处理不可微函数之外，还容易出现诸如梯度消失或梯度爆炸等梯度问题。</a:t>
            </a:r>
            <a:endParaRPr lang="zh-CN" altLang="en-US" sz="1800" b="0" i="0" dirty="0">
              <a:solidFill>
                <a:srgbClr val="222222"/>
              </a:solidFill>
              <a:effectLst/>
              <a:latin typeface="PingFang SC"/>
            </a:endParaRPr>
          </a:p>
        </p:txBody>
      </p:sp>
      <p:pic>
        <p:nvPicPr>
          <p:cNvPr id="10" name="图片 9">
            <a:extLst>
              <a:ext uri="{FF2B5EF4-FFF2-40B4-BE49-F238E27FC236}">
                <a16:creationId xmlns:a16="http://schemas.microsoft.com/office/drawing/2014/main" id="{C63EF8D6-01D7-4E80-8129-4B45AA5E6BD2}"/>
              </a:ext>
            </a:extLst>
          </p:cNvPr>
          <p:cNvPicPr>
            <a:picLocks noChangeAspect="1"/>
          </p:cNvPicPr>
          <p:nvPr/>
        </p:nvPicPr>
        <p:blipFill>
          <a:blip r:embed="rId2"/>
          <a:stretch>
            <a:fillRect/>
          </a:stretch>
        </p:blipFill>
        <p:spPr>
          <a:xfrm>
            <a:off x="7268574" y="4019549"/>
            <a:ext cx="2437401" cy="2164331"/>
          </a:xfrm>
          <a:prstGeom prst="rect">
            <a:avLst/>
          </a:prstGeom>
        </p:spPr>
      </p:pic>
      <p:sp>
        <p:nvSpPr>
          <p:cNvPr id="11" name="文本框 10">
            <a:extLst>
              <a:ext uri="{FF2B5EF4-FFF2-40B4-BE49-F238E27FC236}">
                <a16:creationId xmlns:a16="http://schemas.microsoft.com/office/drawing/2014/main" id="{C5ADC8F3-2B81-447B-96B2-0321655B8E8B}"/>
              </a:ext>
            </a:extLst>
          </p:cNvPr>
          <p:cNvSpPr txBox="1"/>
          <p:nvPr/>
        </p:nvSpPr>
        <p:spPr>
          <a:xfrm>
            <a:off x="7833320" y="3350676"/>
            <a:ext cx="1422184" cy="461665"/>
          </a:xfrm>
          <a:prstGeom prst="rect">
            <a:avLst/>
          </a:prstGeom>
          <a:noFill/>
        </p:spPr>
        <p:txBody>
          <a:bodyPr wrap="none" rtlCol="0">
            <a:spAutoFit/>
          </a:bodyPr>
          <a:lstStyle/>
          <a:p>
            <a:r>
              <a:rPr lang="zh-CN" altLang="en-US" dirty="0"/>
              <a:t>损失函数</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3864F-BD04-4D63-96E9-F237F31F079C}"/>
              </a:ext>
            </a:extLst>
          </p:cNvPr>
          <p:cNvSpPr>
            <a:spLocks noGrp="1"/>
          </p:cNvSpPr>
          <p:nvPr>
            <p:ph type="title"/>
          </p:nvPr>
        </p:nvSpPr>
        <p:spPr/>
        <p:txBody>
          <a:bodyPr/>
          <a:lstStyle/>
          <a:p>
            <a:r>
              <a:rPr lang="en-US" altLang="zh-CN" dirty="0"/>
              <a:t>8.3 </a:t>
            </a:r>
            <a:r>
              <a:rPr lang="zh-CN" altLang="en-US" dirty="0"/>
              <a:t>随机神经网络</a:t>
            </a:r>
          </a:p>
        </p:txBody>
      </p:sp>
      <p:sp>
        <p:nvSpPr>
          <p:cNvPr id="3" name="内容占位符 2">
            <a:extLst>
              <a:ext uri="{FF2B5EF4-FFF2-40B4-BE49-F238E27FC236}">
                <a16:creationId xmlns:a16="http://schemas.microsoft.com/office/drawing/2014/main" id="{F33C5026-84E9-4187-AB8F-211E85207318}"/>
              </a:ext>
            </a:extLst>
          </p:cNvPr>
          <p:cNvSpPr>
            <a:spLocks noGrp="1"/>
          </p:cNvSpPr>
          <p:nvPr>
            <p:ph idx="1"/>
          </p:nvPr>
        </p:nvSpPr>
        <p:spPr/>
        <p:txBody>
          <a:bodyPr/>
          <a:lstStyle/>
          <a:p>
            <a:r>
              <a:rPr lang="en-US" altLang="zh-CN" dirty="0"/>
              <a:t>PSO</a:t>
            </a:r>
            <a:r>
              <a:rPr lang="zh-CN" altLang="en-US" dirty="0"/>
              <a:t>粒子群优化算法找极值点</a:t>
            </a:r>
          </a:p>
        </p:txBody>
      </p:sp>
      <p:pic>
        <p:nvPicPr>
          <p:cNvPr id="5" name="图片 4">
            <a:extLst>
              <a:ext uri="{FF2B5EF4-FFF2-40B4-BE49-F238E27FC236}">
                <a16:creationId xmlns:a16="http://schemas.microsoft.com/office/drawing/2014/main" id="{B8ED4659-CE53-4FEB-812A-753BE1461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20" y="1880989"/>
            <a:ext cx="5334000" cy="4000500"/>
          </a:xfrm>
          <a:prstGeom prst="rect">
            <a:avLst/>
          </a:prstGeom>
        </p:spPr>
      </p:pic>
      <p:sp>
        <p:nvSpPr>
          <p:cNvPr id="4" name="矩形 3">
            <a:extLst>
              <a:ext uri="{FF2B5EF4-FFF2-40B4-BE49-F238E27FC236}">
                <a16:creationId xmlns:a16="http://schemas.microsoft.com/office/drawing/2014/main" id="{A1F1B8E9-EFCB-457A-B521-7D4395013FE3}"/>
              </a:ext>
            </a:extLst>
          </p:cNvPr>
          <p:cNvSpPr/>
          <p:nvPr/>
        </p:nvSpPr>
        <p:spPr>
          <a:xfrm>
            <a:off x="5928259" y="1724760"/>
            <a:ext cx="3815978" cy="2246769"/>
          </a:xfrm>
          <a:prstGeom prst="rect">
            <a:avLst/>
          </a:prstGeom>
        </p:spPr>
        <p:txBody>
          <a:bodyPr wrap="square">
            <a:spAutoFit/>
          </a:bodyPr>
          <a:lstStyle/>
          <a:p>
            <a:pPr algn="l"/>
            <a:r>
              <a:rPr lang="en-US" altLang="zh-CN" sz="2000" b="0" dirty="0">
                <a:solidFill>
                  <a:srgbClr val="000000"/>
                </a:solidFill>
                <a:latin typeface="TwCenMT-Regular"/>
              </a:rPr>
              <a:t>PSO</a:t>
            </a:r>
            <a:r>
              <a:rPr lang="zh-CN" altLang="en-US" sz="2000" b="0" dirty="0">
                <a:solidFill>
                  <a:srgbClr val="000000"/>
                </a:solidFill>
                <a:latin typeface="TwCenMT-Regular"/>
              </a:rPr>
              <a:t>通过观察和模仿其邻居节点的情况来改进搜索</a:t>
            </a:r>
            <a:endParaRPr lang="en-US" altLang="zh-CN" sz="2000" b="0" dirty="0">
              <a:solidFill>
                <a:srgbClr val="000000"/>
              </a:solidFill>
              <a:latin typeface="TwCenMT-Regular"/>
            </a:endParaRPr>
          </a:p>
          <a:p>
            <a:pPr algn="l"/>
            <a:r>
              <a:rPr lang="en-US" altLang="zh-CN" sz="2000" b="0" dirty="0">
                <a:solidFill>
                  <a:srgbClr val="000000"/>
                </a:solidFill>
                <a:latin typeface="TwCenMT-Regular"/>
              </a:rPr>
              <a:t></a:t>
            </a:r>
            <a:r>
              <a:rPr lang="zh-CN" altLang="en-US" sz="2000" b="0" dirty="0">
                <a:solidFill>
                  <a:srgbClr val="000000"/>
                </a:solidFill>
                <a:latin typeface="TwCenMT-Regular"/>
              </a:rPr>
              <a:t>每个</a:t>
            </a:r>
            <a:r>
              <a:rPr lang="en-US" altLang="zh-CN" sz="2000" b="0" dirty="0">
                <a:solidFill>
                  <a:srgbClr val="000000"/>
                </a:solidFill>
                <a:latin typeface="TwCenMT-Regular"/>
              </a:rPr>
              <a:t>PSO</a:t>
            </a:r>
            <a:r>
              <a:rPr lang="zh-CN" altLang="en-US" sz="2000" b="0" dirty="0">
                <a:solidFill>
                  <a:srgbClr val="000000"/>
                </a:solidFill>
                <a:latin typeface="TwCenMT-Regular"/>
              </a:rPr>
              <a:t>个体都具有记忆能力</a:t>
            </a:r>
            <a:r>
              <a:rPr lang="en-US" altLang="zh-CN" sz="2000" b="0" dirty="0">
                <a:solidFill>
                  <a:srgbClr val="000000"/>
                </a:solidFill>
                <a:latin typeface="TwCenMT-Regular"/>
              </a:rPr>
              <a:t>.</a:t>
            </a:r>
            <a:br>
              <a:rPr lang="en-US" altLang="zh-CN" sz="2000" b="0" dirty="0">
                <a:solidFill>
                  <a:srgbClr val="000000"/>
                </a:solidFill>
                <a:latin typeface="TwCenMT-Regular"/>
              </a:rPr>
            </a:br>
            <a:r>
              <a:rPr lang="en-US" altLang="zh-CN" sz="2000" b="0" dirty="0">
                <a:solidFill>
                  <a:srgbClr val="000000"/>
                </a:solidFill>
                <a:latin typeface="TwCenMT-Regular"/>
              </a:rPr>
              <a:t> PSO</a:t>
            </a:r>
            <a:r>
              <a:rPr lang="zh-CN" altLang="en-US" sz="2000" b="0" dirty="0">
                <a:solidFill>
                  <a:srgbClr val="000000"/>
                </a:solidFill>
                <a:latin typeface="TwCenMT-Regular"/>
              </a:rPr>
              <a:t>具有简单算法和低开销</a:t>
            </a:r>
            <a:r>
              <a:rPr lang="en-US" altLang="zh-CN" sz="2000" b="0" dirty="0">
                <a:solidFill>
                  <a:srgbClr val="000000"/>
                </a:solidFill>
                <a:latin typeface="TwCenMT-Regular"/>
              </a:rPr>
              <a:t>.</a:t>
            </a:r>
            <a:br>
              <a:rPr lang="en-US" altLang="zh-CN" sz="2000" b="0" dirty="0">
                <a:solidFill>
                  <a:srgbClr val="000000"/>
                </a:solidFill>
                <a:latin typeface="TwCenMT-Regular"/>
              </a:rPr>
            </a:br>
            <a:r>
              <a:rPr lang="en-US" altLang="zh-CN" sz="2000" b="0" dirty="0">
                <a:solidFill>
                  <a:srgbClr val="000000"/>
                </a:solidFill>
                <a:latin typeface="TwCenMT-Regular"/>
              </a:rPr>
              <a:t> </a:t>
            </a:r>
            <a:r>
              <a:rPr lang="zh-CN" altLang="en-US" sz="2000" b="0" dirty="0">
                <a:solidFill>
                  <a:srgbClr val="000000"/>
                </a:solidFill>
                <a:latin typeface="TwCenMT-Regular"/>
              </a:rPr>
              <a:t>使其在某些环境中比其它算法更流行</a:t>
            </a:r>
            <a:br>
              <a:rPr lang="en-US" altLang="zh-CN" sz="2000" b="0" dirty="0">
                <a:solidFill>
                  <a:srgbClr val="000000"/>
                </a:solidFill>
                <a:latin typeface="TwCenMT-Regular"/>
              </a:rPr>
            </a:br>
            <a:r>
              <a:rPr lang="en-US" altLang="zh-CN" sz="2000" b="0" dirty="0">
                <a:solidFill>
                  <a:srgbClr val="000000"/>
                </a:solidFill>
                <a:latin typeface="TwCenMT-Regular"/>
              </a:rPr>
              <a:t> </a:t>
            </a:r>
            <a:r>
              <a:rPr lang="zh-CN" altLang="en-US" sz="2000" b="0" dirty="0">
                <a:solidFill>
                  <a:srgbClr val="000000"/>
                </a:solidFill>
                <a:latin typeface="TwCenMT-Regular"/>
              </a:rPr>
              <a:t>其计算只与速度有关</a:t>
            </a:r>
            <a:endParaRPr lang="zh-CN" altLang="en-US" sz="2000" dirty="0"/>
          </a:p>
        </p:txBody>
      </p:sp>
      <p:pic>
        <p:nvPicPr>
          <p:cNvPr id="6" name="图片 5">
            <a:extLst>
              <a:ext uri="{FF2B5EF4-FFF2-40B4-BE49-F238E27FC236}">
                <a16:creationId xmlns:a16="http://schemas.microsoft.com/office/drawing/2014/main" id="{35EBAF1C-0C53-4DBB-B6C1-D72EC27C39EC}"/>
              </a:ext>
            </a:extLst>
          </p:cNvPr>
          <p:cNvPicPr>
            <a:picLocks noChangeAspect="1"/>
          </p:cNvPicPr>
          <p:nvPr/>
        </p:nvPicPr>
        <p:blipFill>
          <a:blip r:embed="rId3"/>
          <a:stretch>
            <a:fillRect/>
          </a:stretch>
        </p:blipFill>
        <p:spPr>
          <a:xfrm>
            <a:off x="6506467" y="4187429"/>
            <a:ext cx="2767013" cy="885825"/>
          </a:xfrm>
          <a:prstGeom prst="rect">
            <a:avLst/>
          </a:prstGeom>
        </p:spPr>
      </p:pic>
      <p:pic>
        <p:nvPicPr>
          <p:cNvPr id="7" name="图片 6">
            <a:extLst>
              <a:ext uri="{FF2B5EF4-FFF2-40B4-BE49-F238E27FC236}">
                <a16:creationId xmlns:a16="http://schemas.microsoft.com/office/drawing/2014/main" id="{2938AD19-A70C-4899-BFE4-68F5F15815FB}"/>
              </a:ext>
            </a:extLst>
          </p:cNvPr>
          <p:cNvPicPr>
            <a:picLocks noChangeAspect="1"/>
          </p:cNvPicPr>
          <p:nvPr/>
        </p:nvPicPr>
        <p:blipFill>
          <a:blip r:embed="rId4"/>
          <a:stretch>
            <a:fillRect/>
          </a:stretch>
        </p:blipFill>
        <p:spPr>
          <a:xfrm>
            <a:off x="6562383" y="5116445"/>
            <a:ext cx="2655180" cy="701449"/>
          </a:xfrm>
          <a:prstGeom prst="rect">
            <a:avLst/>
          </a:prstGeom>
        </p:spPr>
      </p:pic>
      <p:pic>
        <p:nvPicPr>
          <p:cNvPr id="8" name="图片 7">
            <a:extLst>
              <a:ext uri="{FF2B5EF4-FFF2-40B4-BE49-F238E27FC236}">
                <a16:creationId xmlns:a16="http://schemas.microsoft.com/office/drawing/2014/main" id="{85FC12A5-3CF3-4660-8F8B-B37AA79E2F9C}"/>
              </a:ext>
            </a:extLst>
          </p:cNvPr>
          <p:cNvPicPr>
            <a:picLocks noChangeAspect="1"/>
          </p:cNvPicPr>
          <p:nvPr/>
        </p:nvPicPr>
        <p:blipFill>
          <a:blip r:embed="rId5"/>
          <a:stretch>
            <a:fillRect/>
          </a:stretch>
        </p:blipFill>
        <p:spPr>
          <a:xfrm>
            <a:off x="6581571" y="6067754"/>
            <a:ext cx="2909888" cy="752475"/>
          </a:xfrm>
          <a:prstGeom prst="rect">
            <a:avLst/>
          </a:prstGeom>
        </p:spPr>
      </p:pic>
      <p:pic>
        <p:nvPicPr>
          <p:cNvPr id="9" name="图片 8">
            <a:extLst>
              <a:ext uri="{FF2B5EF4-FFF2-40B4-BE49-F238E27FC236}">
                <a16:creationId xmlns:a16="http://schemas.microsoft.com/office/drawing/2014/main" id="{B2C508C7-6304-46ED-BA4C-388703A68634}"/>
              </a:ext>
            </a:extLst>
          </p:cNvPr>
          <p:cNvPicPr>
            <a:picLocks noChangeAspect="1"/>
          </p:cNvPicPr>
          <p:nvPr/>
        </p:nvPicPr>
        <p:blipFill>
          <a:blip r:embed="rId6"/>
          <a:stretch>
            <a:fillRect/>
          </a:stretch>
        </p:blipFill>
        <p:spPr>
          <a:xfrm>
            <a:off x="2551807" y="6090659"/>
            <a:ext cx="3376452" cy="902279"/>
          </a:xfrm>
          <a:prstGeom prst="rect">
            <a:avLst/>
          </a:prstGeom>
        </p:spPr>
      </p:pic>
    </p:spTree>
    <p:extLst>
      <p:ext uri="{BB962C8B-B14F-4D97-AF65-F5344CB8AC3E}">
        <p14:creationId xmlns:p14="http://schemas.microsoft.com/office/powerpoint/2010/main" val="3941784297"/>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8.3</a:t>
            </a:r>
            <a:r>
              <a:rPr lang="zh-CN" altLang="en-US" dirty="0"/>
              <a:t>随机神经网络</a:t>
            </a:r>
          </a:p>
        </p:txBody>
      </p:sp>
      <p:sp>
        <p:nvSpPr>
          <p:cNvPr id="3" name="Content Placeholder 2"/>
          <p:cNvSpPr>
            <a:spLocks noGrp="1"/>
          </p:cNvSpPr>
          <p:nvPr>
            <p:ph idx="1"/>
          </p:nvPr>
        </p:nvSpPr>
        <p:spPr/>
        <p:txBody>
          <a:bodyPr/>
          <a:lstStyle/>
          <a:p>
            <a:r>
              <a:rPr lang="zh-CN" altLang="en-US" b="0" dirty="0"/>
              <a:t>有没有方法改进这种情况？</a:t>
            </a:r>
            <a:endParaRPr lang="en-US" altLang="zh-CN" b="0" dirty="0"/>
          </a:p>
          <a:p>
            <a:pPr lvl="1"/>
            <a:r>
              <a:rPr lang="en-US" altLang="zh-CN" b="0" dirty="0"/>
              <a:t>(1)</a:t>
            </a:r>
            <a:r>
              <a:rPr lang="zh-CN" altLang="en-US" b="0" dirty="0"/>
              <a:t>在学习阶段，随机网络不像其他网络那样基于某种确定性算法调整权值，而是按某种概率分布进行修改。</a:t>
            </a:r>
            <a:endParaRPr lang="en-US" altLang="zh-CN" b="0" dirty="0"/>
          </a:p>
          <a:p>
            <a:pPr lvl="1"/>
            <a:r>
              <a:rPr lang="en-US" altLang="zh-CN" b="0" dirty="0"/>
              <a:t>(2)</a:t>
            </a:r>
            <a:r>
              <a:rPr lang="zh-CN" altLang="en-US" b="0" dirty="0"/>
              <a:t>在运行阶段，随机网络不是按某种确定性的网络方程进行状态演变，而是按某种概率分布决定其状态的转移。神经元的净输入不能决定其状态取</a:t>
            </a:r>
            <a:r>
              <a:rPr lang="en-US" altLang="zh-CN" b="0" dirty="0"/>
              <a:t>1</a:t>
            </a:r>
            <a:r>
              <a:rPr lang="zh-CN" altLang="en-US" b="0" dirty="0"/>
              <a:t>还是取</a:t>
            </a:r>
            <a:r>
              <a:rPr lang="en-US" altLang="zh-CN" b="0" dirty="0"/>
              <a:t>0</a:t>
            </a:r>
            <a:r>
              <a:rPr lang="zh-CN" altLang="en-US" b="0" dirty="0"/>
              <a:t>，但能决定其状态取</a:t>
            </a:r>
            <a:r>
              <a:rPr lang="en-US" altLang="zh-CN" b="0" dirty="0"/>
              <a:t>1</a:t>
            </a:r>
            <a:r>
              <a:rPr lang="zh-CN" altLang="en-US" b="0" dirty="0"/>
              <a:t>还是取</a:t>
            </a:r>
            <a:r>
              <a:rPr lang="en-US" altLang="zh-CN" b="0" dirty="0"/>
              <a:t>0</a:t>
            </a:r>
            <a:r>
              <a:rPr lang="zh-CN" altLang="en-US" b="0" dirty="0"/>
              <a:t>的概率</a:t>
            </a:r>
            <a:endParaRPr lang="en-US" altLang="zh-CN" b="0" dirty="0"/>
          </a:p>
          <a:p>
            <a:r>
              <a:rPr lang="zh-CN" altLang="en-US" dirty="0"/>
              <a:t>避免陷入局部极小点</a:t>
            </a:r>
            <a:endParaRPr lang="en-US" altLang="zh-CN" dirty="0"/>
          </a:p>
          <a:p>
            <a:pPr lvl="1"/>
            <a:r>
              <a:rPr lang="zh-CN" altLang="en-US" dirty="0"/>
              <a:t>模拟退火算法是随机网络中解决能量局部极小问题的一个有效方法</a:t>
            </a:r>
            <a:endParaRPr lang="en-US" altLang="zh-CN" dirty="0"/>
          </a:p>
          <a:p>
            <a:pPr lvl="1"/>
            <a:r>
              <a:rPr lang="zh-CN" altLang="en-US" dirty="0"/>
              <a:t>模拟金属退火过程，先将物体加热至高温，使其原子处于高速运动状态，此时物体具有较高的内能；然后，缓慢降温，随着温度的下降，原子运动速度减慢，内能下降；最后，整个物体达到内能最低的状态。</a:t>
            </a:r>
            <a:r>
              <a:rPr lang="zh-CN" altLang="en-US" dirty="0">
                <a:solidFill>
                  <a:srgbClr val="FF0000"/>
                </a:solidFill>
              </a:rPr>
              <a:t>这个状态就是最优解</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8.3</a:t>
            </a:r>
            <a:r>
              <a:rPr lang="zh-CN" altLang="en-US" dirty="0"/>
              <a:t>随机神经网络</a:t>
            </a:r>
          </a:p>
        </p:txBody>
      </p:sp>
      <p:sp>
        <p:nvSpPr>
          <p:cNvPr id="3" name="Content Placeholder 2"/>
          <p:cNvSpPr>
            <a:spLocks noGrp="1"/>
          </p:cNvSpPr>
          <p:nvPr>
            <p:ph idx="1"/>
          </p:nvPr>
        </p:nvSpPr>
        <p:spPr/>
        <p:txBody>
          <a:bodyPr/>
          <a:lstStyle/>
          <a:p>
            <a:r>
              <a:rPr lang="zh-CN" altLang="en-US" sz="2800" dirty="0"/>
              <a:t>在随机网络学习过程</a:t>
            </a:r>
            <a:endParaRPr lang="en-US" altLang="zh-CN" sz="2800" dirty="0"/>
          </a:p>
          <a:p>
            <a:pPr lvl="1"/>
            <a:r>
              <a:rPr lang="zh-CN" altLang="en-US" sz="2400" dirty="0"/>
              <a:t>网络权值作随机变化，</a:t>
            </a:r>
            <a:endParaRPr lang="en-US" altLang="zh-CN" sz="2400" dirty="0"/>
          </a:p>
          <a:p>
            <a:pPr lvl="1"/>
            <a:r>
              <a:rPr lang="zh-CN" altLang="en-US" sz="2400" dirty="0"/>
              <a:t>计算变化后的网络能量函数</a:t>
            </a:r>
            <a:endParaRPr lang="en-US" altLang="zh-CN" sz="2400" dirty="0"/>
          </a:p>
          <a:p>
            <a:pPr lvl="2"/>
            <a:r>
              <a:rPr lang="zh-CN" altLang="en-US" sz="2000" dirty="0"/>
              <a:t>网络权值的修改准则</a:t>
            </a:r>
            <a:endParaRPr lang="en-US" altLang="zh-CN" sz="2000" dirty="0"/>
          </a:p>
          <a:p>
            <a:pPr lvl="2"/>
            <a:r>
              <a:rPr lang="zh-CN" altLang="en-US" sz="2000" dirty="0"/>
              <a:t>若权值变化后能量变小，则接受这种变化；</a:t>
            </a:r>
            <a:endParaRPr lang="en-US" altLang="zh-CN" sz="2000" dirty="0"/>
          </a:p>
          <a:p>
            <a:pPr lvl="2"/>
            <a:r>
              <a:rPr lang="zh-CN" altLang="en-US" sz="2000" dirty="0"/>
              <a:t>否则按预先选定的概率分布接受权值的这种变化</a:t>
            </a:r>
            <a:endParaRPr lang="en-US" altLang="zh-CN" sz="2000" dirty="0"/>
          </a:p>
          <a:p>
            <a:pPr lvl="2"/>
            <a:r>
              <a:rPr lang="zh-CN" altLang="en-US" sz="2000" dirty="0"/>
              <a:t>从而赋予网络一定的“爬山”能力</a:t>
            </a:r>
            <a:endParaRPr lang="en-US" altLang="zh-CN" sz="2000" dirty="0"/>
          </a:p>
          <a:p>
            <a:pPr lvl="2"/>
            <a:r>
              <a:rPr lang="en-US" altLang="zh-CN" sz="2000" dirty="0" err="1"/>
              <a:t>Metropol</a:t>
            </a:r>
            <a:r>
              <a:rPr lang="zh-CN" altLang="en-US" sz="2000" dirty="0"/>
              <a:t>等提出的模拟退火算法</a:t>
            </a:r>
            <a:endParaRPr lang="en-US" altLang="zh-CN" sz="2000" dirty="0"/>
          </a:p>
          <a:p>
            <a:r>
              <a:rPr lang="zh-CN" altLang="en-US" sz="2800" b="0" dirty="0"/>
              <a:t> 设</a:t>
            </a:r>
            <a:r>
              <a:rPr lang="en-US" altLang="zh-CN" sz="2800" b="0" dirty="0"/>
              <a:t>X</a:t>
            </a:r>
            <a:r>
              <a:rPr lang="zh-CN" altLang="en-US" sz="2800" b="0" dirty="0"/>
              <a:t>代表某一物质体系的微观状态（一组状态变量，如粒子的速度和位置等），</a:t>
            </a:r>
            <a:r>
              <a:rPr lang="en-US" altLang="zh-CN" sz="2800" b="0" dirty="0"/>
              <a:t>E(X)</a:t>
            </a:r>
            <a:r>
              <a:rPr lang="zh-CN" altLang="en-US" sz="2800" b="0" dirty="0"/>
              <a:t>表示该物质在某微观状态下的内能，对于给定温度</a:t>
            </a:r>
            <a:r>
              <a:rPr lang="en-US" altLang="zh-CN" sz="2800" b="0" dirty="0"/>
              <a:t>T</a:t>
            </a:r>
            <a:r>
              <a:rPr lang="zh-CN" altLang="en-US" sz="2800" b="0" dirty="0"/>
              <a:t>，如果体系处于热平衡状态，则在降温退火过程中，其处于某能量状态的概率与温度的关系遵循</a:t>
            </a:r>
            <a:r>
              <a:rPr lang="en-US" altLang="zh-CN" sz="2800" b="0" dirty="0"/>
              <a:t>Boltzmann</a:t>
            </a:r>
            <a:r>
              <a:rPr lang="zh-CN" altLang="en-US" sz="2800" b="0" dirty="0"/>
              <a:t>分布规律。</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8.3</a:t>
            </a:r>
            <a:r>
              <a:rPr lang="zh-CN" altLang="en-US" dirty="0"/>
              <a:t>随机神经网络</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b="0" dirty="0"/>
                  <a:t>分布函数为</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𝑒</m:t>
                        </m:r>
                      </m:e>
                      <m:sup>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𝐸</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𝑋</m:t>
                                </m:r>
                              </m:e>
                            </m:d>
                          </m:num>
                          <m:den>
                            <m:r>
                              <a:rPr lang="en-US" altLang="zh-CN" b="0" i="1" smtClean="0">
                                <a:latin typeface="Cambria Math" panose="02040503050406030204" pitchFamily="18" charset="0"/>
                                <a:ea typeface="Cambria Math" panose="02040503050406030204" pitchFamily="18" charset="0"/>
                              </a:rPr>
                              <m:t>𝐾𝑇</m:t>
                            </m:r>
                          </m:den>
                        </m:f>
                      </m:sup>
                    </m:sSup>
                  </m:oMath>
                </a14:m>
                <a:endParaRPr lang="en-US" altLang="zh-CN" b="0" dirty="0"/>
              </a:p>
              <a:p>
                <a:r>
                  <a:rPr lang="zh-CN" altLang="en-US" b="0" dirty="0"/>
                  <a:t>其中</a:t>
                </a:r>
                <a:r>
                  <a:rPr lang="en-US" altLang="zh-CN" b="0" dirty="0"/>
                  <a:t>K</a:t>
                </a:r>
                <a:r>
                  <a:rPr lang="zh-CN" altLang="en-US" b="0" dirty="0"/>
                  <a:t>为玻尔兹曼常数</a:t>
                </a:r>
                <a:endParaRPr lang="en-US" altLang="zh-CN" b="0" dirty="0"/>
              </a:p>
              <a:p>
                <a:r>
                  <a:rPr lang="zh-CN" altLang="en-US" b="0" dirty="0"/>
                  <a:t>温度一定，能量越高，概率越低</a:t>
                </a:r>
                <a:endParaRPr lang="en-US" altLang="zh-CN" b="0" dirty="0"/>
              </a:p>
              <a:p>
                <a:r>
                  <a:rPr lang="zh-CN" altLang="en-US" b="0" dirty="0"/>
                  <a:t>物质趋向于向能量低的地方演变</a:t>
                </a:r>
                <a:endParaRPr lang="en-US" altLang="zh-CN" b="0" dirty="0"/>
              </a:p>
              <a:p>
                <a:r>
                  <a:rPr lang="zh-CN" altLang="en-US" b="0" dirty="0"/>
                  <a:t>由此可见，温度参数</a:t>
                </a:r>
                <a:r>
                  <a:rPr lang="en-US" altLang="zh-CN" b="0" dirty="0"/>
                  <a:t>T</a:t>
                </a:r>
                <a:r>
                  <a:rPr lang="zh-CN" altLang="en-US" b="0" dirty="0"/>
                  <a:t>越高，状态越容易变化“为了使物质体系最终收敛到低温下的平衡态，应在退火开始时设置较高的温度，然后逐渐降温，最后物质体系将以相当高的概率收敛到最低能量状态。</a:t>
                </a:r>
                <a:endParaRPr lang="en-US" altLang="zh-CN" b="0" dirty="0"/>
              </a:p>
              <a:p>
                <a:r>
                  <a:rPr lang="zh-CN" altLang="en-US" b="0" dirty="0"/>
                  <a:t>用随机神经网络解决优化问题时，通过数学算法模拟了以上退火过程</a:t>
                </a:r>
                <a:endParaRPr lang="zh-CN"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r="-125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40AD4E6-74CF-4971-AB42-FDD0AED5A7E6}"/>
              </a:ext>
            </a:extLst>
          </p:cNvPr>
          <p:cNvPicPr>
            <a:picLocks noChangeAspect="1"/>
          </p:cNvPicPr>
          <p:nvPr/>
        </p:nvPicPr>
        <p:blipFill>
          <a:blip r:embed="rId3"/>
          <a:stretch>
            <a:fillRect/>
          </a:stretch>
        </p:blipFill>
        <p:spPr>
          <a:xfrm>
            <a:off x="6537176" y="1160463"/>
            <a:ext cx="2959276" cy="2250063"/>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2167C-337F-4565-95EF-0ED4C6FE15C4}"/>
              </a:ext>
            </a:extLst>
          </p:cNvPr>
          <p:cNvSpPr>
            <a:spLocks noGrp="1"/>
          </p:cNvSpPr>
          <p:nvPr>
            <p:ph type="title"/>
          </p:nvPr>
        </p:nvSpPr>
        <p:spPr/>
        <p:txBody>
          <a:bodyPr/>
          <a:lstStyle/>
          <a:p>
            <a:r>
              <a:rPr lang="en-US" altLang="zh-CN" dirty="0"/>
              <a:t>8.3</a:t>
            </a:r>
            <a:r>
              <a:rPr lang="zh-CN" altLang="en-US" dirty="0"/>
              <a:t>随机神经网络</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AED252-B50F-4E1A-86BE-9D7CEFC53ACE}"/>
                  </a:ext>
                </a:extLst>
              </p:cNvPr>
              <p:cNvSpPr>
                <a:spLocks noGrp="1"/>
              </p:cNvSpPr>
              <p:nvPr>
                <p:ph idx="1"/>
              </p:nvPr>
            </p:nvSpPr>
            <p:spPr/>
            <p:txBody>
              <a:bodyPr/>
              <a:lstStyle/>
              <a:p>
                <a:r>
                  <a:rPr lang="zh-CN" altLang="en-US" sz="2800" dirty="0"/>
                  <a:t>模拟退火</a:t>
                </a:r>
                <a:endParaRPr lang="en-US" altLang="zh-CN" sz="2800" dirty="0"/>
              </a:p>
              <a:p>
                <a:pPr lvl="1"/>
                <a:r>
                  <a:rPr lang="zh-CN" altLang="en-US" sz="2400" dirty="0"/>
                  <a:t>固体加热后再慢慢冷却，固体在压力下加热，其内部能量增加且分子随机运动。随后，固体慢慢冷却，热能一般会慢慢减少，但有时也以</a:t>
                </a:r>
                <a:r>
                  <a:rPr lang="en-US" altLang="zh-CN" sz="2400" dirty="0"/>
                  <a:t>Boltzmann</a:t>
                </a:r>
                <a:r>
                  <a:rPr lang="zh-CN" altLang="en-US" sz="2400" dirty="0"/>
                  <a:t>概率随机增加，即在温度</a:t>
                </a:r>
                <a:r>
                  <a:rPr lang="en-US" altLang="zh-CN" sz="2400" dirty="0"/>
                  <a:t>t,</a:t>
                </a:r>
                <a:r>
                  <a:rPr lang="zh-CN" altLang="en-US" sz="2400" dirty="0"/>
                  <a:t>能量增加幅度</a:t>
                </a:r>
                <a14:m>
                  <m:oMath xmlns:m="http://schemas.openxmlformats.org/officeDocument/2006/math">
                    <m:r>
                      <a:rPr lang="en-US" altLang="zh-CN" sz="2400" b="1" i="0" smtClean="0">
                        <a:latin typeface="Cambria Math" panose="02040503050406030204" pitchFamily="18" charset="0"/>
                      </a:rPr>
                      <m:t>𝚫</m:t>
                    </m:r>
                    <m:r>
                      <a:rPr lang="en-US" altLang="zh-CN" sz="2400" b="1" i="0" smtClean="0">
                        <a:latin typeface="Cambria Math" panose="02040503050406030204" pitchFamily="18" charset="0"/>
                      </a:rPr>
                      <m:t>𝐄</m:t>
                    </m:r>
                  </m:oMath>
                </a14:m>
                <a:r>
                  <a:rPr lang="zh-CN" altLang="en-US" sz="2400" dirty="0"/>
                  <a:t>的概率密度为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0" smtClean="0">
                                <a:latin typeface="Cambria Math" panose="02040503050406030204" pitchFamily="18" charset="0"/>
                              </a:rPr>
                              <m:t>𝚫</m:t>
                            </m:r>
                            <m:r>
                              <a:rPr lang="en-US" altLang="zh-CN" sz="2400" b="1" i="0" smtClean="0">
                                <a:latin typeface="Cambria Math" panose="02040503050406030204" pitchFamily="18" charset="0"/>
                              </a:rPr>
                              <m:t>𝐄</m:t>
                            </m:r>
                          </m:num>
                          <m:den>
                            <m:r>
                              <a:rPr lang="en-US" altLang="zh-CN" sz="2400" b="1" i="0" smtClean="0">
                                <a:latin typeface="Cambria Math" panose="02040503050406030204" pitchFamily="18" charset="0"/>
                              </a:rPr>
                              <m:t>𝐤𝐭</m:t>
                            </m:r>
                          </m:den>
                        </m:f>
                      </m:sup>
                    </m:sSup>
                  </m:oMath>
                </a14:m>
                <a:r>
                  <a:rPr lang="en-US" altLang="zh-CN" sz="2400" dirty="0"/>
                  <a:t>,</a:t>
                </a:r>
                <a:r>
                  <a:rPr lang="zh-CN" altLang="en-US" sz="2400" dirty="0"/>
                  <a:t>其中</a:t>
                </a:r>
                <a:r>
                  <a:rPr lang="en-US" altLang="zh-CN" sz="2400" dirty="0"/>
                  <a:t>k</a:t>
                </a:r>
                <a:r>
                  <a:rPr lang="zh-CN" altLang="en-US" sz="2400" dirty="0"/>
                  <a:t>是</a:t>
                </a:r>
                <a:r>
                  <a:rPr lang="en-US" altLang="zh-CN" sz="2400" dirty="0"/>
                  <a:t>Boltzmann</a:t>
                </a:r>
                <a:r>
                  <a:rPr lang="zh-CN" altLang="en-US" sz="2400" dirty="0"/>
                  <a:t>常数。如果冷却相当慢且降温足够大，则最终状态是无压力下的，且所有分子都按最小势能形式排列</a:t>
                </a:r>
                <a:endParaRPr lang="en-US" altLang="zh-CN" sz="2400" dirty="0"/>
              </a:p>
              <a:p>
                <a:pPr lvl="1"/>
                <a:r>
                  <a:rPr lang="zh-CN" altLang="en-US" sz="2400" dirty="0"/>
                  <a:t>如何与优化问题对应？</a:t>
                </a:r>
                <a:endParaRPr lang="en-US" altLang="zh-CN" sz="2400" dirty="0"/>
              </a:p>
              <a:p>
                <a:pPr lvl="2"/>
                <a:r>
                  <a:rPr lang="zh-CN" altLang="en-US" sz="2000" dirty="0"/>
                  <a:t>在</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𝒳</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𝒎𝒊𝒏𝒇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的优化问题，用上述物理冷却过程来求解一个组合优化问题。对模拟退火算法，</a:t>
                </a:r>
                <a14:m>
                  <m:oMath xmlns:m="http://schemas.openxmlformats.org/officeDocument/2006/math">
                    <m:r>
                      <a:rPr lang="en-US" altLang="zh-CN" sz="2000" b="1" i="1" smtClean="0">
                        <a:latin typeface="Cambria Math" panose="02040503050406030204" pitchFamily="18" charset="0"/>
                      </a:rPr>
                      <m:t>𝒙</m:t>
                    </m:r>
                  </m:oMath>
                </a14:m>
                <a:r>
                  <a:rPr lang="zh-CN" altLang="en-US" sz="2000" dirty="0"/>
                  <a:t>对应材料的状态，</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对应其能量水平，最优解</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zh-CN" altLang="en-US" sz="2000" dirty="0"/>
                  <a:t>对应具有最小能量的材料状态。</a:t>
                </a:r>
                <a:endParaRPr lang="en-US" altLang="zh-CN" sz="2000" dirty="0"/>
              </a:p>
              <a:p>
                <a:pPr lvl="2"/>
                <a:r>
                  <a:rPr lang="zh-CN" altLang="en-US" sz="2000" dirty="0"/>
                  <a:t>当前状态间的随机转换，即由</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oMath>
                </a14:m>
                <a:r>
                  <a:rPr lang="zh-CN" altLang="en-US" sz="2000" dirty="0"/>
                  <a:t>的移动由上述的</a:t>
                </a:r>
                <a:r>
                  <a:rPr lang="en-US" altLang="zh-CN" sz="2000" dirty="0"/>
                  <a:t>Boltzmann</a:t>
                </a:r>
                <a:r>
                  <a:rPr lang="zh-CN" altLang="en-US" sz="2000" dirty="0"/>
                  <a:t>分布决定，此分布依赖温度参数</a:t>
                </a:r>
                <a:r>
                  <a:rPr lang="en-US" altLang="zh-CN" sz="2000" dirty="0"/>
                  <a:t>t</a:t>
                </a:r>
              </a:p>
              <a:p>
                <a:pPr lvl="2"/>
                <a:r>
                  <a:rPr lang="zh-CN" altLang="en-US" sz="2000" dirty="0"/>
                  <a:t>温度高，更可能接受上坡移动，即向更高能的状态移动，则阻止算法收敛到已经找到的第一个局部最小值；随着温度降低，逐渐收敛到整体最小值</a:t>
                </a:r>
              </a:p>
            </p:txBody>
          </p:sp>
        </mc:Choice>
        <mc:Fallback xmlns="">
          <p:sp>
            <p:nvSpPr>
              <p:cNvPr id="3" name="内容占位符 2">
                <a:extLst>
                  <a:ext uri="{FF2B5EF4-FFF2-40B4-BE49-F238E27FC236}">
                    <a16:creationId xmlns:a16="http://schemas.microsoft.com/office/drawing/2014/main" id="{96AED252-B50F-4E1A-86BE-9D7CEFC53ACE}"/>
                  </a:ext>
                </a:extLst>
              </p:cNvPr>
              <p:cNvSpPr>
                <a:spLocks noGrp="1" noRot="1" noChangeAspect="1" noMove="1" noResize="1" noEditPoints="1" noAdjustHandles="1" noChangeArrowheads="1" noChangeShapeType="1" noTextEdit="1"/>
              </p:cNvSpPr>
              <p:nvPr>
                <p:ph idx="1"/>
              </p:nvPr>
            </p:nvSpPr>
            <p:spPr>
              <a:blipFill>
                <a:blip r:embed="rId2"/>
                <a:stretch>
                  <a:fillRect l="-1190" t="-1410" r="-728" b="-87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567700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5720FA-2EEB-4D04-B43D-D42A453DDFEE}"/>
              </a:ext>
            </a:extLst>
          </p:cNvPr>
          <p:cNvSpPr>
            <a:spLocks noGrp="1"/>
          </p:cNvSpPr>
          <p:nvPr>
            <p:ph type="title"/>
          </p:nvPr>
        </p:nvSpPr>
        <p:spPr/>
        <p:txBody>
          <a:bodyPr/>
          <a:lstStyle/>
          <a:p>
            <a:r>
              <a:rPr lang="en-US" altLang="zh-CN" dirty="0"/>
              <a:t>8.3</a:t>
            </a:r>
            <a:r>
              <a:rPr lang="zh-CN" altLang="en-US" dirty="0"/>
              <a:t>随机神经网络</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7B2A74-F5FF-407E-B924-11E80A575790}"/>
                  </a:ext>
                </a:extLst>
              </p:cNvPr>
              <p:cNvSpPr>
                <a:spLocks noGrp="1"/>
              </p:cNvSpPr>
              <p:nvPr>
                <p:ph idx="1"/>
              </p:nvPr>
            </p:nvSpPr>
            <p:spPr/>
            <p:txBody>
              <a:bodyPr/>
              <a:lstStyle/>
              <a:p>
                <a:r>
                  <a:rPr lang="zh-CN" altLang="en-US" sz="2000" dirty="0"/>
                  <a:t>模拟退火</a:t>
                </a:r>
                <a:endParaRPr lang="en-US" altLang="zh-CN" sz="2000" dirty="0"/>
              </a:p>
              <a:p>
                <a:pPr lvl="1"/>
                <a14:m>
                  <m:oMath xmlns:m="http://schemas.openxmlformats.org/officeDocument/2006/math">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的初值为</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𝟎</m:t>
                            </m:r>
                          </m:e>
                        </m:d>
                      </m:sup>
                    </m:sSup>
                    <m:r>
                      <a:rPr lang="en-US" altLang="zh-CN" sz="1800" b="1" i="1" smtClean="0">
                        <a:latin typeface="Cambria Math" panose="02040503050406030204" pitchFamily="18" charset="0"/>
                      </a:rPr>
                      <m:t>,</m:t>
                    </m:r>
                  </m:oMath>
                </a14:m>
                <a:r>
                  <a:rPr lang="zh-CN" altLang="en-US" sz="1800" dirty="0"/>
                  <a:t>温度为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𝒕</m:t>
                        </m:r>
                      </m:e>
                      <m:sub>
                        <m:r>
                          <a:rPr lang="en-US" altLang="zh-CN" sz="1800" b="1" i="1" smtClean="0">
                            <a:latin typeface="Cambria Math" panose="02040503050406030204" pitchFamily="18" charset="0"/>
                          </a:rPr>
                          <m:t>𝟎</m:t>
                        </m:r>
                      </m:sub>
                    </m:sSub>
                  </m:oMath>
                </a14:m>
                <a:r>
                  <a:rPr lang="en-US" altLang="zh-CN" sz="1800" dirty="0"/>
                  <a:t>,</a:t>
                </a:r>
                <a14:m>
                  <m:oMath xmlns:m="http://schemas.openxmlformats.org/officeDocument/2006/math">
                    <m:r>
                      <a:rPr lang="en-US" altLang="zh-CN" sz="1800" b="1" i="1" dirty="0" smtClean="0">
                        <a:latin typeface="Cambria Math" panose="02040503050406030204" pitchFamily="18" charset="0"/>
                      </a:rPr>
                      <m:t>𝒌</m:t>
                    </m:r>
                  </m:oMath>
                </a14:m>
                <a:r>
                  <a:rPr lang="zh-CN" altLang="en-US" sz="1800" dirty="0"/>
                  <a:t>表示迭代变量，此算法在几个阶段内运行，阶段标号用</a:t>
                </a:r>
                <a14:m>
                  <m:oMath xmlns:m="http://schemas.openxmlformats.org/officeDocument/2006/math">
                    <m:r>
                      <a:rPr lang="en-US" altLang="zh-CN" sz="1800" b="1" i="1" smtClean="0">
                        <a:latin typeface="Cambria Math" panose="02040503050406030204" pitchFamily="18" charset="0"/>
                      </a:rPr>
                      <m:t>𝒋</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m:t>
                    </m:r>
                  </m:oMath>
                </a14:m>
                <a:r>
                  <a:rPr lang="zh-CN" altLang="en-US" sz="1800" dirty="0"/>
                  <a:t>表示，每个阶段含有多步迭代，第</a:t>
                </a:r>
                <a14:m>
                  <m:oMath xmlns:m="http://schemas.openxmlformats.org/officeDocument/2006/math">
                    <m:r>
                      <a:rPr lang="en-US" altLang="zh-CN" sz="1800" b="1" i="1" smtClean="0">
                        <a:latin typeface="Cambria Math" panose="02040503050406030204" pitchFamily="18" charset="0"/>
                      </a:rPr>
                      <m:t>𝒋</m:t>
                    </m:r>
                  </m:oMath>
                </a14:m>
                <a:r>
                  <a:rPr lang="zh-CN" altLang="en-US" sz="1800" dirty="0"/>
                  <a:t>个阶段的长度为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𝒎</m:t>
                        </m:r>
                      </m:e>
                      <m:sub>
                        <m:r>
                          <a:rPr lang="en-US" altLang="zh-CN" sz="1800" b="1" i="1" smtClean="0">
                            <a:latin typeface="Cambria Math" panose="02040503050406030204" pitchFamily="18" charset="0"/>
                          </a:rPr>
                          <m:t>𝒋</m:t>
                        </m:r>
                      </m:sub>
                    </m:sSub>
                  </m:oMath>
                </a14:m>
                <a:r>
                  <a:rPr lang="zh-CN" altLang="en-US" sz="1800" dirty="0"/>
                  <a:t>，每次迭代如下：</a:t>
                </a:r>
                <a:endParaRPr lang="en-US" altLang="zh-CN" sz="1800" dirty="0"/>
              </a:p>
              <a:p>
                <a:pPr lvl="1"/>
                <a:r>
                  <a:rPr lang="en-US" altLang="zh-CN" sz="1800" dirty="0"/>
                  <a:t>1.</a:t>
                </a:r>
                <a:r>
                  <a:rPr lang="zh-CN" altLang="en-US" sz="1800" dirty="0"/>
                  <a:t>在</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oMath>
                </a14:m>
                <a:r>
                  <a:rPr lang="zh-CN" altLang="en-US" sz="1800" dirty="0"/>
                  <a:t>的邻域内</a:t>
                </a:r>
                <a14:m>
                  <m:oMath xmlns:m="http://schemas.openxmlformats.org/officeDocument/2006/math">
                    <m:r>
                      <a:rPr lang="en-US" altLang="zh-CN" sz="1800" b="1" i="1" smtClean="0">
                        <a:latin typeface="Cambria Math" panose="02040503050406030204" pitchFamily="18" charset="0"/>
                      </a:rPr>
                      <m:t>𝑵</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e>
                    </m:d>
                  </m:oMath>
                </a14:m>
                <a:r>
                  <a:rPr lang="zh-CN" altLang="en-US" sz="1800" dirty="0"/>
                  <a:t>，根据提案密度</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𝒈</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e>
                    </m:d>
                  </m:oMath>
                </a14:m>
                <a:r>
                  <a:rPr lang="zh-CN" altLang="en-US" sz="1800" dirty="0"/>
                  <a:t>选取候选解</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oMath>
                </a14:m>
                <a:r>
                  <a:rPr lang="en-US" altLang="zh-CN" sz="1800" dirty="0"/>
                  <a:t>;</a:t>
                </a:r>
              </a:p>
              <a:p>
                <a:pPr lvl="1"/>
                <a:r>
                  <a:rPr lang="en-US" altLang="zh-CN" sz="1800" dirty="0"/>
                  <a:t>2.</a:t>
                </a:r>
                <a:r>
                  <a:rPr lang="zh-CN" altLang="en-US" sz="1800" dirty="0"/>
                  <a:t>随机决定是否采用</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oMath>
                </a14:m>
                <a:r>
                  <a:rPr lang="zh-CN" altLang="en-US" sz="1800" dirty="0"/>
                  <a:t>作为下一个候选解或还是仍用当前解，特别地，以概率：</a:t>
                </a:r>
                <a:endParaRPr lang="en-US" altLang="zh-CN" sz="1800" dirty="0"/>
              </a:p>
              <a:p>
                <a:pPr marL="441325" lvl="1" indent="0" algn="ctr">
                  <a:buNone/>
                </a:pPr>
                <a14:m>
                  <m:oMath xmlns:m="http://schemas.openxmlformats.org/officeDocument/2006/math">
                    <m:r>
                      <a:rPr lang="en-US" altLang="zh-CN" sz="1800" b="1" i="1" smtClean="0">
                        <a:latin typeface="Cambria Math" panose="02040503050406030204" pitchFamily="18" charset="0"/>
                      </a:rPr>
                      <m:t>𝒎𝒊𝒏</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d>
                              <m:dPr>
                                <m:begChr m:val="{"/>
                                <m:endChr m:val="}"/>
                                <m:ctrlPr>
                                  <a:rPr lang="en-US" altLang="zh-CN" sz="1800" b="1" i="1" smtClean="0">
                                    <a:latin typeface="Cambria Math" panose="02040503050406030204" pitchFamily="18" charset="0"/>
                                  </a:rPr>
                                </m:ctrlPr>
                              </m:dPr>
                              <m:e>
                                <m:f>
                                  <m:fPr>
                                    <m:ctrlPr>
                                      <a:rPr lang="en-US" altLang="zh-CN" sz="1800" b="1" i="1" smtClean="0">
                                        <a:latin typeface="Cambria Math" panose="02040503050406030204" pitchFamily="18" charset="0"/>
                                      </a:rPr>
                                    </m:ctrlPr>
                                  </m:fPr>
                                  <m:num>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e>
                                        </m:d>
                                      </m:e>
                                    </m:d>
                                  </m:num>
                                  <m:den>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𝒕</m:t>
                                        </m:r>
                                      </m:e>
                                      <m:sub>
                                        <m:r>
                                          <a:rPr lang="en-US" altLang="zh-CN" sz="1800" b="1" i="1" smtClean="0">
                                            <a:latin typeface="Cambria Math" panose="02040503050406030204" pitchFamily="18" charset="0"/>
                                          </a:rPr>
                                          <m:t>𝒋</m:t>
                                        </m:r>
                                      </m:sub>
                                    </m:sSub>
                                  </m:den>
                                </m:f>
                              </m:e>
                            </m:d>
                            <m:r>
                              <a:rPr lang="en-US" altLang="zh-CN" sz="1800" b="1" i="1" smtClean="0">
                                <a:latin typeface="Cambria Math" panose="02040503050406030204" pitchFamily="18" charset="0"/>
                              </a:rPr>
                              <m:t> </m:t>
                            </m:r>
                          </m:sup>
                        </m:sSup>
                      </m:e>
                    </m:d>
                  </m:oMath>
                </a14:m>
                <a:r>
                  <a:rPr lang="zh-CN" altLang="en-US" sz="1800" dirty="0"/>
                  <a:t>取</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𝒌</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e>
                        </m:d>
                      </m:sup>
                    </m:sSup>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r>
                          <a:rPr lang="en-US" altLang="zh-CN" sz="1800" b="1" i="1" dirty="0" smtClean="0">
                            <a:latin typeface="Cambria Math" panose="02040503050406030204" pitchFamily="18" charset="0"/>
                          </a:rPr>
                          <m:t>∗</m:t>
                        </m:r>
                      </m:sup>
                    </m:sSup>
                  </m:oMath>
                </a14:m>
                <a:r>
                  <a:rPr lang="en-US" altLang="zh-CN" sz="1800" dirty="0"/>
                  <a:t>,</a:t>
                </a:r>
                <a:r>
                  <a:rPr lang="zh-CN" altLang="en-US" sz="1800" dirty="0"/>
                  <a:t>否则令</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oMath>
                </a14:m>
                <a:endParaRPr lang="en-US" altLang="zh-CN" sz="1800" dirty="0"/>
              </a:p>
              <a:p>
                <a:pPr lvl="1"/>
                <a:r>
                  <a:rPr lang="en-US" altLang="zh-CN" sz="1800" dirty="0"/>
                  <a:t>3.</a:t>
                </a:r>
                <a:r>
                  <a:rPr lang="zh-CN" altLang="en-US" sz="1800" dirty="0"/>
                  <a:t>重复第</a:t>
                </a:r>
                <a:r>
                  <a:rPr lang="en-US" altLang="zh-CN" sz="1800" dirty="0"/>
                  <a:t>1</a:t>
                </a:r>
                <a:r>
                  <a:rPr lang="zh-CN" altLang="en-US" sz="1800" dirty="0"/>
                  <a:t>，</a:t>
                </a:r>
                <a:r>
                  <a:rPr lang="en-US" altLang="zh-CN" sz="1800" dirty="0"/>
                  <a:t>2</a:t>
                </a:r>
                <a:r>
                  <a:rPr lang="zh-CN" altLang="en-US" sz="1800" dirty="0"/>
                  <a:t>步</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𝒎</m:t>
                        </m:r>
                      </m:e>
                      <m:sub>
                        <m:r>
                          <a:rPr lang="en-US" altLang="zh-CN" sz="1800" b="1" i="1" smtClean="0">
                            <a:latin typeface="Cambria Math" panose="02040503050406030204" pitchFamily="18" charset="0"/>
                          </a:rPr>
                          <m:t>𝒋</m:t>
                        </m:r>
                      </m:sub>
                    </m:sSub>
                  </m:oMath>
                </a14:m>
                <a:r>
                  <a:rPr lang="zh-CN" altLang="en-US" sz="1800" dirty="0"/>
                  <a:t>次</a:t>
                </a:r>
                <a:endParaRPr lang="en-US" altLang="zh-CN" sz="1800" dirty="0"/>
              </a:p>
              <a:p>
                <a:pPr lvl="1"/>
                <a:r>
                  <a:rPr lang="en-US" altLang="zh-CN" sz="1800" dirty="0"/>
                  <a:t>4.</a:t>
                </a:r>
                <a:r>
                  <a:rPr lang="zh-CN" altLang="en-US" sz="1800" dirty="0"/>
                  <a:t>增加</a:t>
                </a:r>
                <a14:m>
                  <m:oMath xmlns:m="http://schemas.openxmlformats.org/officeDocument/2006/math">
                    <m:r>
                      <a:rPr lang="en-US" altLang="zh-CN" sz="1800" b="1" i="1" smtClean="0">
                        <a:latin typeface="Cambria Math" panose="02040503050406030204" pitchFamily="18" charset="0"/>
                      </a:rPr>
                      <m:t>𝒋</m:t>
                    </m:r>
                  </m:oMath>
                </a14:m>
                <a:r>
                  <a:rPr lang="zh-CN" altLang="en-US" sz="1800" dirty="0"/>
                  <a:t>且更新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𝒕</m:t>
                        </m:r>
                      </m:e>
                      <m:sub>
                        <m:r>
                          <a:rPr lang="en-US" altLang="zh-CN" sz="1800" b="1" i="1" smtClean="0">
                            <a:latin typeface="Cambria Math" panose="02040503050406030204" pitchFamily="18" charset="0"/>
                          </a:rPr>
                          <m:t>𝒋</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𝜶</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𝒕</m:t>
                            </m:r>
                          </m:e>
                          <m:sub>
                            <m:r>
                              <a:rPr lang="en-US" altLang="zh-CN" sz="1800" b="1" i="1" smtClean="0">
                                <a:latin typeface="Cambria Math" panose="02040503050406030204" pitchFamily="18" charset="0"/>
                              </a:rPr>
                              <m:t>𝒋</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𝒎</m:t>
                        </m:r>
                      </m:e>
                      <m:sub>
                        <m:r>
                          <a:rPr lang="en-US" altLang="zh-CN" sz="1800" b="1" i="1" smtClean="0">
                            <a:latin typeface="Cambria Math" panose="02040503050406030204" pitchFamily="18" charset="0"/>
                          </a:rPr>
                          <m:t>𝒋</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𝜷</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𝒎</m:t>
                        </m:r>
                      </m:e>
                      <m:sub>
                        <m:r>
                          <a:rPr lang="en-US" altLang="zh-CN" sz="1800" b="1" i="1" smtClean="0">
                            <a:latin typeface="Cambria Math" panose="02040503050406030204" pitchFamily="18" charset="0"/>
                          </a:rPr>
                          <m:t>𝒋</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oMath>
                </a14:m>
                <a:r>
                  <a:rPr lang="en-US" altLang="zh-CN" sz="1800" dirty="0"/>
                  <a:t>,</a:t>
                </a:r>
                <a:r>
                  <a:rPr lang="zh-CN" altLang="en-US" sz="1800" dirty="0"/>
                  <a:t>转至第</a:t>
                </a:r>
                <a:r>
                  <a:rPr lang="en-US" altLang="zh-CN" sz="1800" dirty="0"/>
                  <a:t>1</a:t>
                </a:r>
                <a:r>
                  <a:rPr lang="zh-CN" altLang="en-US" sz="1800" dirty="0"/>
                  <a:t>步</a:t>
                </a:r>
                <a:endParaRPr lang="en-US" altLang="zh-CN" sz="1800" dirty="0"/>
              </a:p>
              <a:p>
                <a:r>
                  <a:rPr lang="zh-CN" altLang="en-US" sz="2000" dirty="0"/>
                  <a:t>如果根据总迭代次数的限制或事先给定的</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𝒕</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𝒋</m:t>
                        </m:r>
                      </m:sub>
                    </m:sSub>
                  </m:oMath>
                </a14:m>
                <a:r>
                  <a:rPr lang="zh-CN" altLang="en-US" sz="2000" dirty="0"/>
                  <a:t>，算法不停止，则可以用绝对或相对收敛准则来控制。一般停止准则由最小温度来表示，停止后的最有候选解就是估计的最小值</a:t>
                </a:r>
                <a:endParaRPr lang="en-US" altLang="zh-CN" sz="2000" dirty="0"/>
              </a:p>
              <a:p>
                <a:r>
                  <a:rPr lang="zh-CN" altLang="en-US" sz="2000" dirty="0"/>
                  <a:t>此外，函数</a:t>
                </a:r>
                <a14:m>
                  <m:oMath xmlns:m="http://schemas.openxmlformats.org/officeDocument/2006/math">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m:t>
                    </m:r>
                  </m:oMath>
                </a14:m>
                <a:r>
                  <a:rPr lang="zh-CN" altLang="en-US" sz="2000" dirty="0"/>
                  <a:t>应使温度慢慢递减至</a:t>
                </a:r>
                <a:r>
                  <a:rPr lang="en-US" altLang="zh-CN" sz="2000" dirty="0"/>
                  <a:t>0</a:t>
                </a:r>
                <a:r>
                  <a:rPr lang="zh-CN" altLang="en-US" sz="2000" dirty="0"/>
                  <a:t>，每个温度</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𝒋</m:t>
                        </m:r>
                      </m:sub>
                    </m:sSub>
                  </m:oMath>
                </a14:m>
                <a:r>
                  <a:rPr lang="zh-CN" altLang="en-US" sz="2000" dirty="0"/>
                  <a:t>中的迭代次数应较大且关于</a:t>
                </a:r>
                <a14:m>
                  <m:oMath xmlns:m="http://schemas.openxmlformats.org/officeDocument/2006/math">
                    <m:r>
                      <a:rPr lang="en-US" altLang="zh-CN" sz="2000" b="1" i="1" smtClean="0">
                        <a:latin typeface="Cambria Math" panose="02040503050406030204" pitchFamily="18" charset="0"/>
                      </a:rPr>
                      <m:t>𝒋</m:t>
                    </m:r>
                  </m:oMath>
                </a14:m>
                <a:r>
                  <a:rPr lang="zh-CN" altLang="en-US" sz="2000" dirty="0"/>
                  <a:t>单增，理想的</a:t>
                </a:r>
                <a14:m>
                  <m:oMath xmlns:m="http://schemas.openxmlformats.org/officeDocument/2006/math">
                    <m:r>
                      <a:rPr lang="en-US" altLang="zh-CN" sz="2000" b="1" i="1" smtClean="0">
                        <a:latin typeface="Cambria Math" panose="02040503050406030204" pitchFamily="18" charset="0"/>
                      </a:rPr>
                      <m:t>𝜷</m:t>
                    </m:r>
                    <m:r>
                      <a:rPr lang="en-US" altLang="zh-CN" sz="2000" b="1" i="1" smtClean="0">
                        <a:latin typeface="Cambria Math" panose="02040503050406030204" pitchFamily="18" charset="0"/>
                      </a:rPr>
                      <m:t>(⋅)</m:t>
                    </m:r>
                  </m:oMath>
                </a14:m>
                <a:r>
                  <a:rPr lang="zh-CN" altLang="en-US" sz="2000" dirty="0"/>
                  <a:t>应使</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𝒋</m:t>
                        </m:r>
                      </m:sub>
                    </m:sSub>
                  </m:oMath>
                </a14:m>
                <a:r>
                  <a:rPr lang="zh-CN" altLang="en-US" sz="2000" dirty="0"/>
                  <a:t>为</a:t>
                </a:r>
                <a14:m>
                  <m:oMath xmlns:m="http://schemas.openxmlformats.org/officeDocument/2006/math">
                    <m:r>
                      <a:rPr lang="en-US" altLang="zh-CN" sz="2000" b="1" i="1" dirty="0" smtClean="0">
                        <a:latin typeface="Cambria Math" panose="02040503050406030204" pitchFamily="18" charset="0"/>
                      </a:rPr>
                      <m:t>𝒑</m:t>
                    </m:r>
                  </m:oMath>
                </a14:m>
                <a:r>
                  <a:rPr lang="zh-CN" altLang="en-US" sz="2000" dirty="0"/>
                  <a:t>的指数</a:t>
                </a:r>
              </a:p>
            </p:txBody>
          </p:sp>
        </mc:Choice>
        <mc:Fallback xmlns="">
          <p:sp>
            <p:nvSpPr>
              <p:cNvPr id="3" name="内容占位符 2">
                <a:extLst>
                  <a:ext uri="{FF2B5EF4-FFF2-40B4-BE49-F238E27FC236}">
                    <a16:creationId xmlns:a16="http://schemas.microsoft.com/office/drawing/2014/main" id="{267B2A74-F5FF-407E-B924-11E80A575790}"/>
                  </a:ext>
                </a:extLst>
              </p:cNvPr>
              <p:cNvSpPr>
                <a:spLocks noGrp="1" noRot="1" noChangeAspect="1" noMove="1" noResize="1" noEditPoints="1" noAdjustHandles="1" noChangeArrowheads="1" noChangeShapeType="1" noTextEdit="1"/>
              </p:cNvSpPr>
              <p:nvPr>
                <p:ph idx="1"/>
              </p:nvPr>
            </p:nvSpPr>
            <p:spPr>
              <a:blipFill>
                <a:blip r:embed="rId2"/>
                <a:stretch>
                  <a:fillRect l="-595" t="-759" r="-59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4C27FC3C-32A5-4FC8-BBFB-09CA2C955FB7}"/>
              </a:ext>
            </a:extLst>
          </p:cNvPr>
          <p:cNvSpPr txBox="1"/>
          <p:nvPr/>
        </p:nvSpPr>
        <p:spPr>
          <a:xfrm>
            <a:off x="3872880" y="6315373"/>
            <a:ext cx="4515980" cy="461665"/>
          </a:xfrm>
          <a:prstGeom prst="rect">
            <a:avLst/>
          </a:prstGeom>
          <a:noFill/>
        </p:spPr>
        <p:txBody>
          <a:bodyPr wrap="none" rtlCol="0">
            <a:spAutoFit/>
          </a:bodyPr>
          <a:lstStyle/>
          <a:p>
            <a:r>
              <a:rPr lang="zh-CN" altLang="en-US" dirty="0">
                <a:solidFill>
                  <a:srgbClr val="FF0000"/>
                </a:solidFill>
              </a:rPr>
              <a:t>随机下降算法：逃脱局部最优解</a:t>
            </a:r>
          </a:p>
        </p:txBody>
      </p:sp>
    </p:spTree>
    <p:extLst>
      <p:ext uri="{BB962C8B-B14F-4D97-AF65-F5344CB8AC3E}">
        <p14:creationId xmlns:p14="http://schemas.microsoft.com/office/powerpoint/2010/main" val="281670767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7D1C6-BDFA-4E84-BD4B-90E737CF52BF}"/>
              </a:ext>
            </a:extLst>
          </p:cNvPr>
          <p:cNvSpPr>
            <a:spLocks noGrp="1"/>
          </p:cNvSpPr>
          <p:nvPr>
            <p:ph type="title"/>
          </p:nvPr>
        </p:nvSpPr>
        <p:spPr/>
        <p:txBody>
          <a:bodyPr/>
          <a:lstStyle/>
          <a:p>
            <a:r>
              <a:rPr lang="en-US" altLang="zh-CN" dirty="0"/>
              <a:t>8.3</a:t>
            </a:r>
            <a:r>
              <a:rPr lang="zh-CN" altLang="en-US" dirty="0"/>
              <a:t>随机神经网络</a:t>
            </a:r>
          </a:p>
        </p:txBody>
      </p:sp>
      <p:sp>
        <p:nvSpPr>
          <p:cNvPr id="3" name="内容占位符 2">
            <a:extLst>
              <a:ext uri="{FF2B5EF4-FFF2-40B4-BE49-F238E27FC236}">
                <a16:creationId xmlns:a16="http://schemas.microsoft.com/office/drawing/2014/main" id="{1E594A31-6AFE-42B5-A0ED-53EC691D69E3}"/>
              </a:ext>
            </a:extLst>
          </p:cNvPr>
          <p:cNvSpPr>
            <a:spLocks noGrp="1"/>
          </p:cNvSpPr>
          <p:nvPr>
            <p:ph idx="1"/>
          </p:nvPr>
        </p:nvSpPr>
        <p:spPr/>
        <p:txBody>
          <a:bodyPr/>
          <a:lstStyle/>
          <a:p>
            <a:r>
              <a:rPr lang="zh-CN" altLang="en-US" dirty="0"/>
              <a:t>模拟退火解旅行商问题</a:t>
            </a:r>
            <a:endParaRPr lang="en-US" altLang="zh-CN" dirty="0"/>
          </a:p>
          <a:p>
            <a:pPr lvl="1"/>
            <a:r>
              <a:rPr lang="zh-CN" altLang="en-US" dirty="0"/>
              <a:t>如何定义旅行商问题？</a:t>
            </a:r>
          </a:p>
        </p:txBody>
      </p:sp>
      <p:pic>
        <p:nvPicPr>
          <p:cNvPr id="4" name="图片 3">
            <a:extLst>
              <a:ext uri="{FF2B5EF4-FFF2-40B4-BE49-F238E27FC236}">
                <a16:creationId xmlns:a16="http://schemas.microsoft.com/office/drawing/2014/main" id="{5365731B-586F-4130-9BFE-13B951C98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193" y="1880989"/>
            <a:ext cx="4680520" cy="468052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9B08235-C921-4494-9D32-AB675FD0DF5E}"/>
                  </a:ext>
                </a:extLst>
              </p:cNvPr>
              <p:cNvSpPr txBox="1"/>
              <p:nvPr/>
            </p:nvSpPr>
            <p:spPr>
              <a:xfrm>
                <a:off x="920552" y="2385045"/>
                <a:ext cx="3528641" cy="2666499"/>
              </a:xfrm>
              <a:prstGeom prst="rect">
                <a:avLst/>
              </a:prstGeom>
              <a:noFill/>
            </p:spPr>
            <p:txBody>
              <a:bodyPr wrap="square" rtlCol="0">
                <a:spAutoFit/>
              </a:bodyPr>
              <a:lstStyle/>
              <a:p>
                <a:r>
                  <a:rPr lang="zh-CN" altLang="en-US" dirty="0"/>
                  <a:t>标号</a:t>
                </a:r>
                <a:r>
                  <a:rPr lang="en-US" altLang="zh-CN" dirty="0"/>
                  <a:t>1-n</a:t>
                </a:r>
                <a:r>
                  <a:rPr lang="zh-CN" altLang="en-US" dirty="0"/>
                  <a:t>，任意一次旅行设为</a:t>
                </a:r>
                <a14:m>
                  <m:oMath xmlns:m="http://schemas.openxmlformats.org/officeDocument/2006/math">
                    <m:r>
                      <a:rPr lang="en-US" altLang="zh-CN" b="1" i="1" smtClean="0">
                        <a:latin typeface="Cambria Math" panose="02040503050406030204" pitchFamily="18" charset="0"/>
                      </a:rPr>
                      <m:t>𝒙</m:t>
                    </m:r>
                  </m:oMath>
                </a14:m>
                <a:r>
                  <a:rPr lang="zh-CN" altLang="en-US" dirty="0"/>
                  <a:t>表示其一个排列，考虑如何生成</a:t>
                </a:r>
                <a14:m>
                  <m:oMath xmlns:m="http://schemas.openxmlformats.org/officeDocument/2006/math">
                    <m:r>
                      <a:rPr lang="en-US" altLang="zh-CN" b="1" i="1" smtClean="0">
                        <a:latin typeface="Cambria Math" panose="02040503050406030204" pitchFamily="18" charset="0"/>
                      </a:rPr>
                      <m:t>𝒙</m:t>
                    </m:r>
                  </m:oMath>
                </a14:m>
                <a:r>
                  <a:rPr lang="zh-CN" altLang="en-US" dirty="0"/>
                  <a:t>的一个邻域？</a:t>
                </a:r>
                <a:r>
                  <a:rPr lang="en-US" altLang="zh-CN" dirty="0"/>
                  <a:t>2</a:t>
                </a:r>
                <a:r>
                  <a:rPr lang="zh-CN" altLang="en-US" dirty="0"/>
                  <a:t>邻域有</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𝒏</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𝟑</m:t>
                            </m:r>
                          </m:e>
                        </m:d>
                      </m:num>
                      <m:den>
                        <m:r>
                          <a:rPr lang="en-US" altLang="zh-CN" b="1" i="1" smtClean="0">
                            <a:latin typeface="Cambria Math" panose="02040503050406030204" pitchFamily="18" charset="0"/>
                          </a:rPr>
                          <m:t>𝟐</m:t>
                        </m:r>
                      </m:den>
                    </m:f>
                  </m:oMath>
                </a14:m>
                <a:r>
                  <a:rPr lang="zh-CN" altLang="en-US" dirty="0"/>
                  <a:t>个，比完全解空间</a:t>
                </a:r>
                <a14:m>
                  <m:oMath xmlns:m="http://schemas.openxmlformats.org/officeDocument/2006/math">
                    <m:f>
                      <m:fPr>
                        <m:ctrlPr>
                          <a:rPr lang="en-US" altLang="zh-CN" b="1" i="1" smtClean="0">
                            <a:latin typeface="Cambria Math" panose="02040503050406030204" pitchFamily="18" charset="0"/>
                          </a:rPr>
                        </m:ctrlPr>
                      </m:fPr>
                      <m:num>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num>
                      <m:den>
                        <m:r>
                          <a:rPr lang="en-US" altLang="zh-CN" b="1" i="1" smtClean="0">
                            <a:latin typeface="Cambria Math" panose="02040503050406030204" pitchFamily="18" charset="0"/>
                          </a:rPr>
                          <m:t>𝟐</m:t>
                        </m:r>
                      </m:den>
                    </m:f>
                  </m:oMath>
                </a14:m>
                <a:r>
                  <a:rPr lang="zh-CN" altLang="en-US" dirty="0"/>
                  <a:t>个旅行要小很多！</a:t>
                </a:r>
              </a:p>
            </p:txBody>
          </p:sp>
        </mc:Choice>
        <mc:Fallback xmlns="">
          <p:sp>
            <p:nvSpPr>
              <p:cNvPr id="5" name="文本框 4">
                <a:extLst>
                  <a:ext uri="{FF2B5EF4-FFF2-40B4-BE49-F238E27FC236}">
                    <a16:creationId xmlns:a16="http://schemas.microsoft.com/office/drawing/2014/main" id="{99B08235-C921-4494-9D32-AB675FD0DF5E}"/>
                  </a:ext>
                </a:extLst>
              </p:cNvPr>
              <p:cNvSpPr txBox="1">
                <a:spLocks noRot="1" noChangeAspect="1" noMove="1" noResize="1" noEditPoints="1" noAdjustHandles="1" noChangeArrowheads="1" noChangeShapeType="1" noTextEdit="1"/>
              </p:cNvSpPr>
              <p:nvPr/>
            </p:nvSpPr>
            <p:spPr>
              <a:xfrm>
                <a:off x="920552" y="2385045"/>
                <a:ext cx="3528641" cy="2666499"/>
              </a:xfrm>
              <a:prstGeom prst="rect">
                <a:avLst/>
              </a:prstGeom>
              <a:blipFill>
                <a:blip r:embed="rId3"/>
                <a:stretch>
                  <a:fillRect l="-1382" t="-1826" r="-1554" b="-41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281575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2AC9C-CCB2-4CBF-83F5-95E2A11A65A9}"/>
              </a:ext>
            </a:extLst>
          </p:cNvPr>
          <p:cNvSpPr>
            <a:spLocks noGrp="1"/>
          </p:cNvSpPr>
          <p:nvPr>
            <p:ph type="title"/>
          </p:nvPr>
        </p:nvSpPr>
        <p:spPr/>
        <p:txBody>
          <a:bodyPr/>
          <a:lstStyle/>
          <a:p>
            <a:r>
              <a:rPr lang="zh-CN" altLang="en-US" dirty="0"/>
              <a:t>回顾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103A829-8542-4B43-9D07-3942963B2F8C}"/>
                  </a:ext>
                </a:extLst>
              </p:cNvPr>
              <p:cNvSpPr>
                <a:spLocks noGrp="1"/>
              </p:cNvSpPr>
              <p:nvPr>
                <p:ph idx="1"/>
              </p:nvPr>
            </p:nvSpPr>
            <p:spPr/>
            <p:txBody>
              <a:bodyPr/>
              <a:lstStyle/>
              <a:p>
                <a:r>
                  <a:rPr lang="zh-CN" altLang="en-US" dirty="0"/>
                  <a:t>必要条件为</a:t>
                </a:r>
                <a:endParaRPr lang="en-US" altLang="zh-CN" dirty="0"/>
              </a:p>
              <a:p>
                <a:pPr lvl="1"/>
                <a14:m>
                  <m:oMath xmlns:m="http://schemas.openxmlformats.org/officeDocument/2006/math">
                    <m:r>
                      <a:rPr lang="en-US" altLang="zh-CN" b="1" i="0" smtClean="0">
                        <a:latin typeface="Cambria Math" panose="02040503050406030204" pitchFamily="18" charset="0"/>
                      </a:rPr>
                      <m:t>𝟎</m:t>
                    </m:r>
                    <m:r>
                      <a:rPr lang="en-US" altLang="zh-CN" b="1" i="0" smtClean="0">
                        <a:latin typeface="Cambria Math" panose="02040503050406030204" pitchFamily="18" charset="0"/>
                      </a:rPr>
                      <m:t>=</m:t>
                    </m:r>
                    <m:r>
                      <a:rPr lang="en-US" altLang="zh-CN" b="1" i="1" smtClean="0">
                        <a:latin typeface="Cambria Math" panose="02040503050406030204" pitchFamily="18" charset="0"/>
                      </a:rPr>
                      <m:t>𝒕𝒄</m:t>
                    </m:r>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𝒆</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𝑻</m:t>
                                </m:r>
                              </m:sup>
                            </m:sSub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den>
                        </m:f>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sub>
                        </m:sSub>
                      </m:e>
                    </m:nary>
                  </m:oMath>
                </a14:m>
                <a:endParaRPr lang="en-US" altLang="zh-CN" dirty="0"/>
              </a:p>
              <a:p>
                <a:pPr lvl="1"/>
                <a:r>
                  <a:rPr lang="zh-CN" altLang="en-US" dirty="0"/>
                  <a:t>表明梯度必须与</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𝒄</m:t>
                    </m:r>
                  </m:oMath>
                </a14:m>
                <a:r>
                  <a:rPr lang="zh-CN" altLang="en-US" dirty="0"/>
                  <a:t>平行，超平面</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oMath>
                </a14:m>
                <a:r>
                  <a:rPr lang="zh-CN" altLang="en-US" dirty="0"/>
                  <a:t>与</a:t>
                </a:r>
                <a14:m>
                  <m:oMath xmlns:m="http://schemas.openxmlformats.org/officeDocument/2006/math">
                    <m:r>
                      <a:rPr lang="en-US" altLang="zh-CN" b="1" i="1" dirty="0" smtClean="0">
                        <a:latin typeface="Cambria Math" panose="02040503050406030204" pitchFamily="18" charset="0"/>
                      </a:rPr>
                      <m:t>𝝓</m:t>
                    </m:r>
                  </m:oMath>
                </a14:m>
                <a:r>
                  <a:rPr lang="zh-CN" altLang="en-US" dirty="0"/>
                  <a:t>的轮廓在</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oMath>
                </a14:m>
                <a:r>
                  <a:rPr lang="zh-CN" altLang="en-US" dirty="0"/>
                  <a:t>相切</a:t>
                </a:r>
              </a:p>
            </p:txBody>
          </p:sp>
        </mc:Choice>
        <mc:Fallback xmlns="">
          <p:sp>
            <p:nvSpPr>
              <p:cNvPr id="3" name="内容占位符 2">
                <a:extLst>
                  <a:ext uri="{FF2B5EF4-FFF2-40B4-BE49-F238E27FC236}">
                    <a16:creationId xmlns:a16="http://schemas.microsoft.com/office/drawing/2014/main" id="{0103A829-8542-4B43-9D07-3942963B2F8C}"/>
                  </a:ext>
                </a:extLst>
              </p:cNvPr>
              <p:cNvSpPr>
                <a:spLocks noGrp="1" noRot="1" noChangeAspect="1" noMove="1" noResize="1" noEditPoints="1" noAdjustHandles="1" noChangeArrowheads="1" noChangeShapeType="1" noTextEdit="1"/>
              </p:cNvSpPr>
              <p:nvPr>
                <p:ph idx="1"/>
              </p:nvPr>
            </p:nvSpPr>
            <p:spPr>
              <a:blipFill>
                <a:blip r:embed="rId2"/>
                <a:stretch>
                  <a:fillRect l="-1389" t="-1735" r="-59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1EF6CE8-F05C-4DAB-BC21-F09E19E54F59}"/>
              </a:ext>
            </a:extLst>
          </p:cNvPr>
          <p:cNvPicPr>
            <a:picLocks noChangeAspect="1"/>
          </p:cNvPicPr>
          <p:nvPr/>
        </p:nvPicPr>
        <p:blipFill>
          <a:blip r:embed="rId3"/>
          <a:stretch>
            <a:fillRect/>
          </a:stretch>
        </p:blipFill>
        <p:spPr>
          <a:xfrm>
            <a:off x="3584848" y="3753197"/>
            <a:ext cx="3648075" cy="2638425"/>
          </a:xfrm>
          <a:prstGeom prst="rect">
            <a:avLst/>
          </a:prstGeom>
        </p:spPr>
      </p:pic>
    </p:spTree>
    <p:extLst>
      <p:ext uri="{BB962C8B-B14F-4D97-AF65-F5344CB8AC3E}">
        <p14:creationId xmlns:p14="http://schemas.microsoft.com/office/powerpoint/2010/main" val="980088461"/>
      </p:ext>
    </p:extLst>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8.3</a:t>
            </a:r>
            <a:r>
              <a:rPr lang="zh-CN" altLang="en-US" dirty="0"/>
              <a:t>随机神经网络</a:t>
            </a:r>
          </a:p>
        </p:txBody>
      </p:sp>
      <p:sp>
        <p:nvSpPr>
          <p:cNvPr id="3" name="Content Placeholder 2"/>
          <p:cNvSpPr>
            <a:spLocks noGrp="1"/>
          </p:cNvSpPr>
          <p:nvPr>
            <p:ph idx="1"/>
          </p:nvPr>
        </p:nvSpPr>
        <p:spPr/>
        <p:txBody>
          <a:bodyPr/>
          <a:lstStyle/>
          <a:p>
            <a:r>
              <a:rPr lang="zh-CN" altLang="en-US" b="0" dirty="0"/>
              <a:t>模拟</a:t>
            </a:r>
            <a:endParaRPr lang="en-US" altLang="zh-CN" b="0" dirty="0"/>
          </a:p>
          <a:p>
            <a:pPr lvl="1"/>
            <a:r>
              <a:rPr lang="zh-CN" altLang="en-US" b="0" dirty="0"/>
              <a:t>定义一个网络温度以模仿物质的退火温度，取网络能量为欲优化的目标函数。网络运行开始时温度较高，调整权值时允许目标数偶尔向增大的方向变化，以使网络能跳出那些能量的局部极小点。随着网络温度不断下降至</a:t>
            </a:r>
            <a:r>
              <a:rPr lang="en-US" altLang="zh-CN" b="0" dirty="0"/>
              <a:t>0</a:t>
            </a:r>
            <a:r>
              <a:rPr lang="zh-CN" altLang="en-US" b="0" dirty="0"/>
              <a:t>，最终以概率</a:t>
            </a:r>
            <a:r>
              <a:rPr lang="en-US" altLang="zh-CN" b="0" dirty="0"/>
              <a:t>1</a:t>
            </a:r>
            <a:r>
              <a:rPr lang="zh-CN" altLang="en-US" b="0" dirty="0"/>
              <a:t>稳定在其能量数的全局最小点，从而获得最优解</a:t>
            </a:r>
            <a:endParaRPr lang="en-US" altLang="zh-CN" b="0" dirty="0"/>
          </a:p>
          <a:p>
            <a:r>
              <a:rPr lang="zh-CN" altLang="en-US" b="0" dirty="0"/>
              <a:t>玻尔兹曼机</a:t>
            </a:r>
            <a:r>
              <a:rPr lang="en-US" altLang="zh-CN" b="0" dirty="0"/>
              <a:t>-</a:t>
            </a:r>
            <a:r>
              <a:rPr lang="zh-CN" altLang="en-US" b="0" dirty="0"/>
              <a:t>随机神经网络</a:t>
            </a:r>
            <a:endParaRPr lang="en-US" altLang="zh-CN" b="0" dirty="0"/>
          </a:p>
          <a:p>
            <a:pPr lvl="1"/>
            <a:r>
              <a:rPr lang="en-US" altLang="zh-CN" dirty="0" err="1"/>
              <a:t>G.E.Hinton</a:t>
            </a:r>
            <a:r>
              <a:rPr lang="zh-CN" altLang="en-US" dirty="0"/>
              <a:t>等于</a:t>
            </a:r>
            <a:r>
              <a:rPr lang="en-US" altLang="zh-CN" dirty="0"/>
              <a:t>1983~1986</a:t>
            </a:r>
            <a:r>
              <a:rPr lang="zh-CN" altLang="en-US" dirty="0"/>
              <a:t>，神经元只有两种输出状态，即单极性二进制的</a:t>
            </a:r>
            <a:r>
              <a:rPr lang="en-US" altLang="zh-CN" dirty="0"/>
              <a:t>0</a:t>
            </a:r>
            <a:r>
              <a:rPr lang="zh-CN" altLang="en-US" dirty="0"/>
              <a:t>或</a:t>
            </a:r>
            <a:r>
              <a:rPr lang="en-US" altLang="zh-CN" dirty="0"/>
              <a:t>1</a:t>
            </a:r>
            <a:r>
              <a:rPr lang="zh-CN" altLang="en-US" dirty="0"/>
              <a:t>。状态的取值根据概率统计法则决定，由于这种概率统计法则的表达形式与著名统计力学家</a:t>
            </a:r>
            <a:r>
              <a:rPr lang="en-US" altLang="zh-CN" dirty="0"/>
              <a:t>Boltzmann</a:t>
            </a:r>
            <a:r>
              <a:rPr lang="zh-CN" altLang="en-US" dirty="0"/>
              <a:t>提出的</a:t>
            </a:r>
            <a:r>
              <a:rPr lang="en-US" altLang="zh-CN" dirty="0"/>
              <a:t>Boltzmann</a:t>
            </a:r>
            <a:r>
              <a:rPr lang="zh-CN" altLang="en-US" dirty="0"/>
              <a:t>分布类似，故将这种网络取名</a:t>
            </a:r>
            <a:r>
              <a:rPr lang="en-US" altLang="zh-CN" dirty="0" err="1"/>
              <a:t>BoltzmannMachine</a:t>
            </a:r>
            <a:r>
              <a:rPr lang="en-US" altLang="zh-CN" dirty="0"/>
              <a:t>(BM).</a:t>
            </a:r>
            <a:endParaRPr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8.3</a:t>
            </a:r>
            <a:r>
              <a:rPr lang="zh-CN" altLang="en-US" dirty="0"/>
              <a:t>随机神经网络</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玻尔兹曼机</a:t>
                </a:r>
                <a:endParaRPr lang="en-US" altLang="zh-CN" sz="2000" dirty="0"/>
              </a:p>
              <a:p>
                <a:pPr lvl="1"/>
                <a:r>
                  <a:rPr lang="zh-CN" altLang="en-US" sz="1800" dirty="0"/>
                  <a:t>结构如图所示</a:t>
                </a:r>
                <a:endParaRPr lang="en-US" altLang="zh-CN" sz="1800" dirty="0"/>
              </a:p>
              <a:p>
                <a:pPr lvl="1"/>
                <a:endParaRPr lang="en-US" altLang="zh-CN" sz="1800" dirty="0"/>
              </a:p>
              <a:p>
                <a:pPr lvl="1"/>
                <a:endParaRPr lang="en-US" altLang="zh-CN" sz="1800" dirty="0"/>
              </a:p>
              <a:p>
                <a:pPr lvl="1"/>
                <a:endParaRPr lang="en-US" altLang="zh-CN" sz="1800" dirty="0"/>
              </a:p>
              <a:p>
                <a:pPr lvl="1"/>
                <a:endParaRPr lang="en-US" altLang="zh-CN" sz="1800" dirty="0"/>
              </a:p>
              <a:p>
                <a:r>
                  <a:rPr lang="zh-CN" altLang="en-US" sz="2000" dirty="0"/>
                  <a:t>节点输入：</a:t>
                </a:r>
                <a14:m>
                  <m:oMath xmlns:m="http://schemas.openxmlformats.org/officeDocument/2006/math">
                    <m:r>
                      <a:rPr lang="en-US" altLang="zh-CN" sz="2000" b="1" i="1" smtClean="0">
                        <a:latin typeface="Cambria Math"/>
                      </a:rPr>
                      <m:t>𝒏𝒆</m:t>
                    </m:r>
                    <m:sSub>
                      <m:sSubPr>
                        <m:ctrlPr>
                          <a:rPr lang="en-US" altLang="zh-CN" sz="2000" b="1" i="1" smtClean="0">
                            <a:latin typeface="Cambria Math" panose="02040503050406030204" pitchFamily="18" charset="0"/>
                          </a:rPr>
                        </m:ctrlPr>
                      </m:sSubPr>
                      <m:e>
                        <m:r>
                          <a:rPr lang="en-US" altLang="zh-CN" sz="2000" b="1" i="1" smtClean="0">
                            <a:latin typeface="Cambria Math"/>
                          </a:rPr>
                          <m:t>𝒕</m:t>
                        </m:r>
                      </m:e>
                      <m:sub>
                        <m:r>
                          <a:rPr lang="en-US" altLang="zh-CN" sz="2000" b="1" i="1" smtClean="0">
                            <a:latin typeface="Cambria Math"/>
                          </a:rPr>
                          <m:t>𝒋</m:t>
                        </m:r>
                      </m:sub>
                    </m:sSub>
                    <m:r>
                      <a:rPr lang="en-US" altLang="zh-CN" sz="2000" b="1" i="1" smtClean="0">
                        <a:latin typeface="Cambria Math"/>
                      </a:rPr>
                      <m:t>=</m:t>
                    </m:r>
                    <m:nary>
                      <m:naryPr>
                        <m:chr m:val="∑"/>
                        <m:ctrlPr>
                          <a:rPr lang="en-US" altLang="zh-CN" sz="2000" b="1" i="1" smtClean="0">
                            <a:latin typeface="Cambria Math" panose="02040503050406030204" pitchFamily="18" charset="0"/>
                          </a:rPr>
                        </m:ctrlPr>
                      </m:naryPr>
                      <m:sub>
                        <m:r>
                          <a:rPr lang="en-US" altLang="zh-CN" sz="2000" b="1" i="1" smtClean="0">
                            <a:latin typeface="Cambria Math"/>
                          </a:rPr>
                          <m:t>𝒊</m:t>
                        </m:r>
                      </m:sub>
                      <m:sup>
                        <m:r>
                          <a:rPr lang="en-US" altLang="zh-CN" sz="2000" b="1" i="1" smtClean="0">
                            <a:latin typeface="Cambria Math"/>
                          </a:rPr>
                          <m:t>𝒏</m:t>
                        </m:r>
                      </m:sup>
                      <m:e>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𝒘</m:t>
                            </m:r>
                          </m:e>
                          <m:sub>
                            <m:r>
                              <a:rPr lang="en-US" altLang="zh-CN" sz="2000" b="1" i="1" smtClean="0">
                                <a:latin typeface="Cambria Math"/>
                              </a:rPr>
                              <m:t>𝒊𝒋</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𝑻</m:t>
                            </m:r>
                          </m:e>
                          <m:sub>
                            <m:r>
                              <a:rPr lang="en-US" altLang="zh-CN" sz="2000" b="1" i="1" smtClean="0">
                                <a:latin typeface="Cambria Math"/>
                              </a:rPr>
                              <m:t>𝒋</m:t>
                            </m:r>
                          </m:sub>
                        </m:sSub>
                        <m:r>
                          <a:rPr lang="en-US" altLang="zh-CN" sz="2000" b="1" i="1" smtClean="0">
                            <a:latin typeface="Cambria Math"/>
                          </a:rPr>
                          <m:t>)</m:t>
                        </m:r>
                      </m:e>
                    </m:nary>
                  </m:oMath>
                </a14:m>
                <a:endParaRPr lang="en-US" altLang="zh-CN" sz="2000" dirty="0"/>
              </a:p>
              <a:p>
                <a:r>
                  <a:rPr lang="zh-CN" altLang="en-US" sz="2000" dirty="0"/>
                  <a:t>实际输出按一定概率计算，如，节点输出为</a:t>
                </a:r>
                <a:r>
                  <a:rPr lang="en-US" altLang="zh-CN" sz="2000" dirty="0"/>
                  <a:t>1</a:t>
                </a:r>
                <a:r>
                  <a:rPr lang="zh-CN" altLang="en-US" sz="2000" dirty="0"/>
                  <a:t>的概率表示为：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𝑷</m:t>
                        </m:r>
                      </m:e>
                      <m:sub>
                        <m:r>
                          <a:rPr lang="en-US" altLang="zh-CN" sz="2000" b="1" i="1" smtClean="0">
                            <a:latin typeface="Cambria Math"/>
                          </a:rPr>
                          <m:t>𝒋</m:t>
                        </m:r>
                      </m:sub>
                    </m:sSub>
                    <m:d>
                      <m:dPr>
                        <m:ctrlPr>
                          <a:rPr lang="en-US" altLang="zh-CN" sz="2000" b="1" i="1" smtClean="0">
                            <a:latin typeface="Cambria Math" panose="02040503050406030204" pitchFamily="18" charset="0"/>
                          </a:rPr>
                        </m:ctrlPr>
                      </m:dPr>
                      <m:e>
                        <m:r>
                          <a:rPr lang="en-US" altLang="zh-CN" sz="2000" b="1" i="1" smtClean="0">
                            <a:latin typeface="Cambria Math"/>
                          </a:rPr>
                          <m:t>𝟏</m:t>
                        </m:r>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𝟏</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𝒆</m:t>
                            </m:r>
                          </m:e>
                          <m:sup>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𝒏𝒆</m:t>
                                </m:r>
                                <m:sSub>
                                  <m:sSubPr>
                                    <m:ctrlPr>
                                      <a:rPr lang="en-US" altLang="zh-CN" sz="2000" b="1" i="1" smtClean="0">
                                        <a:latin typeface="Cambria Math" panose="02040503050406030204" pitchFamily="18" charset="0"/>
                                      </a:rPr>
                                    </m:ctrlPr>
                                  </m:sSubPr>
                                  <m:e>
                                    <m:r>
                                      <a:rPr lang="en-US" altLang="zh-CN" sz="2000" b="1" i="1" smtClean="0">
                                        <a:latin typeface="Cambria Math"/>
                                      </a:rPr>
                                      <m:t>𝒕</m:t>
                                    </m:r>
                                  </m:e>
                                  <m:sub>
                                    <m:r>
                                      <a:rPr lang="en-US" altLang="zh-CN" sz="2000" b="1" i="1" smtClean="0">
                                        <a:latin typeface="Cambria Math"/>
                                      </a:rPr>
                                      <m:t>𝒋</m:t>
                                    </m:r>
                                  </m:sub>
                                </m:sSub>
                              </m:num>
                              <m:den>
                                <m:r>
                                  <a:rPr lang="en-US" altLang="zh-CN" sz="2000" b="1" i="1" smtClean="0">
                                    <a:latin typeface="Cambria Math"/>
                                  </a:rPr>
                                  <m:t>𝑻</m:t>
                                </m:r>
                              </m:den>
                            </m:f>
                          </m:sup>
                        </m:sSup>
                      </m:den>
                    </m:f>
                  </m:oMath>
                </a14:m>
                <a:r>
                  <a:rPr lang="zh-CN" altLang="en-US" sz="2000" dirty="0"/>
                  <a:t>，输出为</a:t>
                </a:r>
                <a:r>
                  <a:rPr lang="en-US" altLang="zh-CN" sz="2000" dirty="0"/>
                  <a:t>0</a:t>
                </a:r>
                <a:r>
                  <a:rPr lang="zh-CN" altLang="en-US" sz="2000" dirty="0"/>
                  <a:t>的概率表示为</a:t>
                </a:r>
                <a14:m>
                  <m:oMath xmlns:m="http://schemas.openxmlformats.org/officeDocument/2006/math">
                    <m:r>
                      <a:rPr lang="en-US" altLang="zh-CN" sz="2000" b="1" i="1" smtClean="0">
                        <a:latin typeface="Cambria Math"/>
                      </a:rPr>
                      <m:t>𝟏</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𝑷</m:t>
                        </m:r>
                      </m:e>
                      <m:sub>
                        <m:r>
                          <a:rPr lang="en-US" altLang="zh-CN" sz="2000" b="1" i="1" smtClean="0">
                            <a:latin typeface="Cambria Math"/>
                          </a:rPr>
                          <m:t>𝒋</m:t>
                        </m:r>
                      </m:sub>
                    </m:sSub>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oMath>
                </a14:m>
                <a:endParaRPr lang="en-US" altLang="zh-CN" sz="2000" dirty="0"/>
              </a:p>
              <a:p>
                <a:r>
                  <a:rPr lang="zh-CN" altLang="en-US" sz="2000" dirty="0"/>
                  <a:t>网络能量函数</a:t>
                </a:r>
                <a14:m>
                  <m:oMath xmlns:m="http://schemas.openxmlformats.org/officeDocument/2006/math">
                    <m:r>
                      <a:rPr lang="en-US" altLang="zh-CN" sz="2000" b="1" i="1" smtClean="0">
                        <a:latin typeface="Cambria Math"/>
                      </a:rPr>
                      <m:t>𝑬</m:t>
                    </m:r>
                  </m:oMath>
                </a14:m>
                <a:endParaRPr lang="en-US" altLang="zh-CN" sz="2000" b="1" dirty="0"/>
              </a:p>
              <a:p>
                <a14:m>
                  <m:oMath xmlns:m="http://schemas.openxmlformats.org/officeDocument/2006/math">
                    <m:r>
                      <a:rPr lang="en-US" altLang="zh-CN" sz="2000" b="1" i="1" smtClean="0">
                        <a:latin typeface="Cambria Math"/>
                      </a:rPr>
                      <m:t>𝑬</m:t>
                    </m:r>
                    <m:d>
                      <m:dPr>
                        <m:ctrlPr>
                          <a:rPr lang="en-US" altLang="zh-CN" sz="2000" b="1" i="1" smtClean="0">
                            <a:latin typeface="Cambria Math" panose="02040503050406030204" pitchFamily="18" charset="0"/>
                          </a:rPr>
                        </m:ctrlPr>
                      </m:dPr>
                      <m:e>
                        <m:r>
                          <a:rPr lang="en-US" altLang="zh-CN" sz="2000" b="1" i="1" smtClean="0">
                            <a:latin typeface="Cambria Math"/>
                          </a:rPr>
                          <m:t>𝒕</m:t>
                        </m:r>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𝑻</m:t>
                        </m:r>
                      </m:sup>
                    </m:sSup>
                    <m:d>
                      <m:dPr>
                        <m:ctrlPr>
                          <a:rPr lang="en-US" altLang="zh-CN" sz="2000" b="1" i="1" smtClean="0">
                            <a:latin typeface="Cambria Math" panose="02040503050406030204" pitchFamily="18" charset="0"/>
                          </a:rPr>
                        </m:ctrlPr>
                      </m:dPr>
                      <m:e>
                        <m:r>
                          <a:rPr lang="en-US" altLang="zh-CN" sz="2000" b="1" i="1" smtClean="0">
                            <a:latin typeface="Cambria Math"/>
                          </a:rPr>
                          <m:t>𝒕</m:t>
                        </m:r>
                      </m:e>
                    </m:d>
                    <m:r>
                      <a:rPr lang="en-US" altLang="zh-CN" sz="2000" b="1" i="1" smtClean="0">
                        <a:latin typeface="Cambria Math"/>
                      </a:rPr>
                      <m:t>𝒘𝒙</m:t>
                    </m:r>
                    <m:d>
                      <m:dPr>
                        <m:ctrlPr>
                          <a:rPr lang="en-US" altLang="zh-CN" sz="2000" b="1" i="1" smtClean="0">
                            <a:latin typeface="Cambria Math" panose="02040503050406030204" pitchFamily="18" charset="0"/>
                          </a:rPr>
                        </m:ctrlPr>
                      </m:dPr>
                      <m:e>
                        <m:r>
                          <a:rPr lang="en-US" altLang="zh-CN" sz="2000" b="1" i="1" smtClean="0">
                            <a:latin typeface="Cambria Math"/>
                          </a:rPr>
                          <m:t>𝒕</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𝑻</m:t>
                        </m:r>
                      </m:sup>
                    </m:sSup>
                    <m:d>
                      <m:dPr>
                        <m:ctrlPr>
                          <a:rPr lang="en-US" altLang="zh-CN" sz="2000" b="1" i="1" smtClean="0">
                            <a:latin typeface="Cambria Math" panose="02040503050406030204" pitchFamily="18" charset="0"/>
                          </a:rPr>
                        </m:ctrlPr>
                      </m:dPr>
                      <m:e>
                        <m:r>
                          <a:rPr lang="en-US" altLang="zh-CN" sz="2000" b="1" i="1" smtClean="0">
                            <a:latin typeface="Cambria Math"/>
                          </a:rPr>
                          <m:t>𝒕</m:t>
                        </m:r>
                      </m:e>
                    </m:d>
                    <m:r>
                      <a:rPr lang="en-US" altLang="zh-CN" sz="2000" b="1" i="1" smtClean="0">
                        <a:latin typeface="Cambria Math"/>
                      </a:rPr>
                      <m:t>𝑻</m:t>
                    </m:r>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nary>
                      <m:naryPr>
                        <m:chr m:val="∑"/>
                        <m:ctrlPr>
                          <a:rPr lang="en-US" altLang="zh-CN" sz="2000" b="1" i="1" smtClean="0">
                            <a:latin typeface="Cambria Math" panose="02040503050406030204" pitchFamily="18" charset="0"/>
                          </a:rPr>
                        </m:ctrlPr>
                      </m:naryPr>
                      <m:sub>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𝟏</m:t>
                        </m:r>
                      </m:sub>
                      <m:sup>
                        <m:r>
                          <a:rPr lang="en-US" altLang="zh-CN" sz="2000" b="1" i="1" smtClean="0">
                            <a:latin typeface="Cambria Math"/>
                          </a:rPr>
                          <m:t>𝒏</m:t>
                        </m:r>
                      </m:sup>
                      <m:e>
                        <m:nary>
                          <m:naryPr>
                            <m:chr m:val="∑"/>
                            <m:ctrlPr>
                              <a:rPr lang="en-US" altLang="zh-CN" sz="2000" b="1" i="1" smtClean="0">
                                <a:latin typeface="Cambria Math" panose="02040503050406030204" pitchFamily="18" charset="0"/>
                              </a:rPr>
                            </m:ctrlPr>
                          </m:naryPr>
                          <m:sub>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sub>
                          <m:sup>
                            <m:r>
                              <a:rPr lang="en-US" altLang="zh-CN" sz="2000" b="1" i="1" smtClean="0">
                                <a:latin typeface="Cambria Math"/>
                              </a:rPr>
                              <m:t>𝒏</m:t>
                            </m:r>
                          </m:sup>
                          <m:e>
                            <m:sSub>
                              <m:sSubPr>
                                <m:ctrlPr>
                                  <a:rPr lang="en-US" altLang="zh-CN" sz="2000" b="1" i="1" smtClean="0">
                                    <a:latin typeface="Cambria Math" panose="02040503050406030204" pitchFamily="18" charset="0"/>
                                  </a:rPr>
                                </m:ctrlPr>
                              </m:sSubPr>
                              <m:e>
                                <m:r>
                                  <a:rPr lang="en-US" altLang="zh-CN" sz="2000" b="1" i="1" smtClean="0">
                                    <a:latin typeface="Cambria Math"/>
                                  </a:rPr>
                                  <m:t>𝒘</m:t>
                                </m:r>
                              </m:e>
                              <m:sub>
                                <m:r>
                                  <a:rPr lang="en-US" altLang="zh-CN" sz="2000" b="1" i="1" smtClean="0">
                                    <a:latin typeface="Cambria Math"/>
                                  </a:rPr>
                                  <m:t>𝒊𝒋</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𝒋</m:t>
                                </m:r>
                              </m:sub>
                            </m:sSub>
                            <m:r>
                              <a:rPr lang="en-US" altLang="zh-CN" sz="2000" b="1" i="1" smtClean="0">
                                <a:latin typeface="Cambria Math"/>
                              </a:rPr>
                              <m:t>+</m:t>
                            </m:r>
                            <m:nary>
                              <m:naryPr>
                                <m:chr m:val="∑"/>
                                <m:ctrlPr>
                                  <a:rPr lang="en-US" altLang="zh-CN" sz="2000" b="1" i="1" smtClean="0">
                                    <a:latin typeface="Cambria Math" panose="02040503050406030204" pitchFamily="18" charset="0"/>
                                  </a:rPr>
                                </m:ctrlPr>
                              </m:naryPr>
                              <m:sub>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sub>
                              <m:sup>
                                <m:r>
                                  <a:rPr lang="en-US" altLang="zh-CN" sz="2000" b="1" i="1" smtClean="0">
                                    <a:latin typeface="Cambria Math"/>
                                  </a:rPr>
                                  <m:t>𝒏</m:t>
                                </m:r>
                              </m:sup>
                              <m:e>
                                <m:sSub>
                                  <m:sSubPr>
                                    <m:ctrlPr>
                                      <a:rPr lang="en-US" altLang="zh-CN" sz="2000" b="1" i="1" smtClean="0">
                                        <a:latin typeface="Cambria Math" panose="02040503050406030204" pitchFamily="18" charset="0"/>
                                      </a:rPr>
                                    </m:ctrlPr>
                                  </m:sSubPr>
                                  <m:e>
                                    <m:r>
                                      <a:rPr lang="en-US" altLang="zh-CN" sz="2000" b="1" i="1" smtClean="0">
                                        <a:latin typeface="Cambria Math"/>
                                      </a:rPr>
                                      <m:t>𝑻</m:t>
                                    </m:r>
                                  </m:e>
                                  <m:sub>
                                    <m:r>
                                      <a:rPr lang="en-US" altLang="zh-CN" sz="2000" b="1" i="1" smtClean="0">
                                        <a:latin typeface="Cambria Math"/>
                                      </a:rPr>
                                      <m:t>𝒊</m:t>
                                    </m:r>
                                  </m:sub>
                                </m:sSub>
                                <m:sSub>
                                  <m:sSubPr>
                                    <m:ctrlPr>
                                      <a:rPr lang="en-US" altLang="zh-CN" sz="2000" b="1" i="1" smtClean="0">
                                        <a:latin typeface="Cambria Math" panose="02040503050406030204" pitchFamily="18" charset="0"/>
                                      </a:rPr>
                                    </m:ctrlPr>
                                  </m:sSubPr>
                                  <m:e>
                                    <m:r>
                                      <a:rPr lang="en-US" altLang="zh-CN" sz="2000" b="1" i="1" smtClean="0">
                                        <a:latin typeface="Cambria Math"/>
                                      </a:rPr>
                                      <m:t> </m:t>
                                    </m:r>
                                    <m:r>
                                      <a:rPr lang="en-US" altLang="zh-CN" sz="2000" b="1" i="1" smtClean="0">
                                        <a:latin typeface="Cambria Math"/>
                                      </a:rPr>
                                      <m:t>𝒙</m:t>
                                    </m:r>
                                  </m:e>
                                  <m:sub>
                                    <m:r>
                                      <a:rPr lang="en-US" altLang="zh-CN" sz="2000" b="1" i="1" smtClean="0">
                                        <a:latin typeface="Cambria Math"/>
                                      </a:rPr>
                                      <m:t>𝒊</m:t>
                                    </m:r>
                                  </m:sub>
                                </m:sSub>
                              </m:e>
                            </m:nary>
                          </m:e>
                        </m:nary>
                      </m:e>
                    </m:nary>
                  </m:oMath>
                </a14:m>
                <a:endParaRPr lang="en-US" altLang="zh-CN" sz="2000" b="1" dirty="0"/>
              </a:p>
              <a:p>
                <a:r>
                  <a:rPr lang="en-US" altLang="zh-CN" sz="2000" b="0" dirty="0"/>
                  <a:t>BM</a:t>
                </a:r>
                <a:r>
                  <a:rPr lang="zh-CN" altLang="en-US" sz="2000" b="0" dirty="0"/>
                  <a:t>网络按异步方式工作，每次第</a:t>
                </a:r>
                <a:r>
                  <a:rPr lang="en-US" altLang="zh-CN" sz="2000" b="0" dirty="0"/>
                  <a:t>j</a:t>
                </a:r>
                <a:r>
                  <a:rPr lang="zh-CN" altLang="en-US" sz="2000" b="0" dirty="0"/>
                  <a:t>个神经元改变状态</a:t>
                </a:r>
                <a:endParaRPr lang="en-US" altLang="zh-CN" sz="2000" b="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a:rPr>
                        <m:t>𝜟</m:t>
                      </m:r>
                      <m:r>
                        <a:rPr lang="en-US" altLang="zh-CN" sz="2000" b="1" i="1" smtClean="0">
                          <a:latin typeface="Cambria Math"/>
                        </a:rPr>
                        <m:t>𝑬</m:t>
                      </m:r>
                      <m:d>
                        <m:dPr>
                          <m:ctrlPr>
                            <a:rPr lang="en-US" altLang="zh-CN" sz="2000" b="1" i="1" smtClean="0">
                              <a:latin typeface="Cambria Math" panose="02040503050406030204" pitchFamily="18" charset="0"/>
                            </a:rPr>
                          </m:ctrlPr>
                        </m:dPr>
                        <m:e>
                          <m:r>
                            <a:rPr lang="en-US" altLang="zh-CN" sz="2000" b="1" i="1" smtClean="0">
                              <a:latin typeface="Cambria Math"/>
                            </a:rPr>
                            <m:t>𝒕</m:t>
                          </m:r>
                        </m:e>
                      </m:d>
                      <m:r>
                        <a:rPr lang="en-US" altLang="zh-CN" sz="2000" b="1" i="1" smtClean="0">
                          <a:latin typeface="Cambria Math"/>
                        </a:rPr>
                        <m:t>=−</m:t>
                      </m:r>
                      <m:r>
                        <a:rPr lang="en-US" altLang="zh-CN" sz="2000" b="1" i="1" smtClean="0">
                          <a:latin typeface="Cambria Math"/>
                        </a:rPr>
                        <m:t>𝜟</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𝒋</m:t>
                          </m:r>
                        </m:sub>
                      </m:sSub>
                      <m:d>
                        <m:dPr>
                          <m:ctrlPr>
                            <a:rPr lang="en-US" altLang="zh-CN" sz="2000" b="1" i="1" smtClean="0">
                              <a:latin typeface="Cambria Math" panose="02040503050406030204" pitchFamily="18" charset="0"/>
                            </a:rPr>
                          </m:ctrlPr>
                        </m:dPr>
                        <m:e>
                          <m:r>
                            <a:rPr lang="en-US" altLang="zh-CN" sz="2000" b="1" i="1" smtClean="0">
                              <a:latin typeface="Cambria Math"/>
                            </a:rPr>
                            <m:t>𝒕</m:t>
                          </m:r>
                        </m:e>
                      </m:d>
                      <m:r>
                        <a:rPr lang="en-US" altLang="zh-CN" sz="2000" b="1" i="1" smtClean="0">
                          <a:latin typeface="Cambria Math"/>
                        </a:rPr>
                        <m:t>𝒏𝒆</m:t>
                      </m:r>
                      <m:sSub>
                        <m:sSubPr>
                          <m:ctrlPr>
                            <a:rPr lang="en-US" altLang="zh-CN" sz="2000" b="1" i="1" smtClean="0">
                              <a:latin typeface="Cambria Math" panose="02040503050406030204" pitchFamily="18" charset="0"/>
                            </a:rPr>
                          </m:ctrlPr>
                        </m:sSubPr>
                        <m:e>
                          <m:r>
                            <a:rPr lang="en-US" altLang="zh-CN" sz="2000" b="1" i="1" smtClean="0">
                              <a:latin typeface="Cambria Math"/>
                            </a:rPr>
                            <m:t>𝒕</m:t>
                          </m:r>
                        </m:e>
                        <m:sub>
                          <m:r>
                            <a:rPr lang="en-US" altLang="zh-CN" sz="2000" b="1" i="1" smtClean="0">
                              <a:latin typeface="Cambria Math"/>
                            </a:rPr>
                            <m:t>𝒋</m:t>
                          </m:r>
                        </m:sub>
                      </m:sSub>
                      <m:r>
                        <a:rPr lang="en-US" altLang="zh-CN" sz="2000" b="1" i="1" smtClean="0">
                          <a:latin typeface="Cambria Math"/>
                        </a:rPr>
                        <m:t>(</m:t>
                      </m:r>
                      <m:r>
                        <a:rPr lang="en-US" altLang="zh-CN" sz="2000" b="1" i="1" smtClean="0">
                          <a:latin typeface="Cambria Math"/>
                        </a:rPr>
                        <m:t>𝒕</m:t>
                      </m:r>
                      <m:r>
                        <a:rPr lang="en-US" altLang="zh-CN" sz="2000" b="1" i="1" smtClean="0">
                          <a:latin typeface="Cambria Math"/>
                        </a:rPr>
                        <m:t>)</m:t>
                      </m:r>
                    </m:oMath>
                  </m:oMathPara>
                </a14:m>
                <a:endParaRPr lang="en-US" altLang="zh-CN" sz="2000" i="1" dirty="0"/>
              </a:p>
              <a:p>
                <a:r>
                  <a:rPr lang="zh-CN" altLang="en-US" sz="2000" i="1" dirty="0">
                    <a:solidFill>
                      <a:srgbClr val="FF0000"/>
                    </a:solidFill>
                  </a:rPr>
                  <a:t>分析，</a:t>
                </a:r>
                <a14:m>
                  <m:oMath xmlns:m="http://schemas.openxmlformats.org/officeDocument/2006/math">
                    <m:r>
                      <a:rPr lang="en-US" altLang="zh-CN" sz="2000" b="1" i="1" smtClean="0">
                        <a:solidFill>
                          <a:srgbClr val="FF0000"/>
                        </a:solidFill>
                        <a:latin typeface="Cambria Math"/>
                      </a:rPr>
                      <m:t>𝒏𝒆</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𝒕</m:t>
                        </m:r>
                      </m:e>
                      <m:sub>
                        <m:r>
                          <a:rPr lang="en-US" altLang="zh-CN" sz="2000" b="1" i="1" smtClean="0">
                            <a:solidFill>
                              <a:srgbClr val="FF0000"/>
                            </a:solidFill>
                            <a:latin typeface="Cambria Math"/>
                          </a:rPr>
                          <m:t>𝒋</m:t>
                        </m:r>
                      </m:sub>
                    </m:sSub>
                    <m:r>
                      <a:rPr lang="en-US" altLang="zh-CN" sz="2000" b="1" i="1" smtClean="0">
                        <a:solidFill>
                          <a:srgbClr val="FF0000"/>
                        </a:solidFill>
                        <a:latin typeface="Cambria Math"/>
                      </a:rPr>
                      <m:t>&gt;</m:t>
                    </m:r>
                    <m:r>
                      <a:rPr lang="en-US" altLang="zh-CN" sz="2000" b="1" i="1" smtClean="0">
                        <a:solidFill>
                          <a:srgbClr val="FF0000"/>
                        </a:solidFill>
                        <a:latin typeface="Cambria Math"/>
                      </a:rPr>
                      <m:t>𝟎</m:t>
                    </m:r>
                  </m:oMath>
                </a14:m>
                <a:r>
                  <a:rPr lang="zh-CN" altLang="en-US" sz="2000" i="1" dirty="0">
                    <a:solidFill>
                      <a:srgbClr val="FF0000"/>
                    </a:solidFill>
                  </a:rPr>
                  <a:t>和</a:t>
                </a:r>
                <a14:m>
                  <m:oMath xmlns:m="http://schemas.openxmlformats.org/officeDocument/2006/math">
                    <m:r>
                      <a:rPr lang="en-US" altLang="zh-CN" sz="2000" b="1" i="1" dirty="0" smtClean="0">
                        <a:solidFill>
                          <a:srgbClr val="FF0000"/>
                        </a:solidFill>
                        <a:latin typeface="Cambria Math"/>
                      </a:rPr>
                      <m:t>𝒏𝒆</m:t>
                    </m:r>
                    <m:sSub>
                      <m:sSubPr>
                        <m:ctrlPr>
                          <a:rPr lang="en-US" altLang="zh-CN" sz="2000" b="1" i="1" dirty="0" smtClean="0">
                            <a:solidFill>
                              <a:srgbClr val="FF0000"/>
                            </a:solidFill>
                            <a:latin typeface="Cambria Math" panose="02040503050406030204" pitchFamily="18" charset="0"/>
                          </a:rPr>
                        </m:ctrlPr>
                      </m:sSubPr>
                      <m:e>
                        <m:r>
                          <a:rPr lang="en-US" altLang="zh-CN" sz="2000" b="1" i="1" dirty="0" smtClean="0">
                            <a:solidFill>
                              <a:srgbClr val="FF0000"/>
                            </a:solidFill>
                            <a:latin typeface="Cambria Math"/>
                          </a:rPr>
                          <m:t>𝒕</m:t>
                        </m:r>
                      </m:e>
                      <m:sub>
                        <m:r>
                          <a:rPr lang="en-US" altLang="zh-CN" sz="2000" b="1" i="1" dirty="0" smtClean="0">
                            <a:solidFill>
                              <a:srgbClr val="FF0000"/>
                            </a:solidFill>
                            <a:latin typeface="Cambria Math"/>
                          </a:rPr>
                          <m:t>𝒋</m:t>
                        </m:r>
                      </m:sub>
                    </m:sSub>
                    <m:r>
                      <a:rPr lang="en-US" altLang="zh-CN" sz="2000" b="1" i="1" dirty="0" smtClean="0">
                        <a:solidFill>
                          <a:srgbClr val="FF0000"/>
                        </a:solidFill>
                        <a:latin typeface="Cambria Math"/>
                      </a:rPr>
                      <m:t>&lt;</m:t>
                    </m:r>
                    <m:r>
                      <a:rPr lang="en-US" altLang="zh-CN" sz="2000" b="1" i="1" dirty="0" smtClean="0">
                        <a:solidFill>
                          <a:srgbClr val="FF0000"/>
                        </a:solidFill>
                        <a:latin typeface="Cambria Math"/>
                      </a:rPr>
                      <m:t>𝟎</m:t>
                    </m:r>
                  </m:oMath>
                </a14:m>
                <a:r>
                  <a:rPr lang="zh-CN" altLang="en-US" sz="2000" i="1" dirty="0">
                    <a:solidFill>
                      <a:srgbClr val="FF0000"/>
                    </a:solidFill>
                  </a:rPr>
                  <a:t>都会发生什么情况？</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a:stretch>
              </a:blipFill>
            </p:spPr>
            <p:txBody>
              <a:bodyPr/>
              <a:lstStyle/>
              <a:p>
                <a:r>
                  <a:rPr lang="zh-CN" altLang="en-US">
                    <a:noFill/>
                  </a:rPr>
                  <a:t> </a:t>
                </a:r>
                <a:endParaRPr lang="zh-CN" altLang="en-US">
                  <a:noFill/>
                </a:endParaRPr>
              </a:p>
            </p:txBody>
          </p:sp>
        </mc:Fallback>
      </mc:AlternateContent>
      <p:pic>
        <p:nvPicPr>
          <p:cNvPr id="7170" name="Picture 2" descr="https://img-blog.csdnimg.cn/201811150926174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016" y="969189"/>
            <a:ext cx="2736304" cy="209116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img-blog.csdnimg.cn/20181115100259668.png?x-oss-process=image/watermark,type_ZmFuZ3poZW5naGVpdGk,shadow_10,text_aHR0cHM6Ly9ibG9nLmNzZG4ubmV0L3dlaXhpbl80MjM5ODY1OA==,size_16,color_FFFFFF,t_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3120" y="1016893"/>
            <a:ext cx="3714750" cy="26574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42770" y="5725123"/>
            <a:ext cx="3015535" cy="1200329"/>
          </a:xfrm>
          <a:prstGeom prst="rect">
            <a:avLst/>
          </a:prstGeom>
        </p:spPr>
        <p:txBody>
          <a:bodyPr wrap="square">
            <a:spAutoFit/>
          </a:bodyPr>
          <a:lstStyle/>
          <a:p>
            <a:pPr algn="l"/>
            <a:r>
              <a:rPr lang="en-US" altLang="zh-CN" dirty="0">
                <a:solidFill>
                  <a:srgbClr val="CC00CC"/>
                </a:solidFill>
              </a:rPr>
              <a:t>BM</a:t>
            </a:r>
            <a:r>
              <a:rPr lang="zh-CN" altLang="en-US" dirty="0">
                <a:solidFill>
                  <a:srgbClr val="CC00CC"/>
                </a:solidFill>
              </a:rPr>
              <a:t>网络具有从局部极小的低谷中跳出的“爬山”能力？</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anim calcmode="lin" valueType="num">
                                      <p:cBhvr additive="base">
                                        <p:cTn id="19" dur="500" fill="hold"/>
                                        <p:tgtEl>
                                          <p:spTgt spid="7170"/>
                                        </p:tgtEl>
                                        <p:attrNameLst>
                                          <p:attrName>ppt_x</p:attrName>
                                        </p:attrNameLst>
                                      </p:cBhvr>
                                      <p:tavLst>
                                        <p:tav tm="0">
                                          <p:val>
                                            <p:strVal val="#ppt_x"/>
                                          </p:val>
                                        </p:tav>
                                        <p:tav tm="100000">
                                          <p:val>
                                            <p:strVal val="#ppt_x"/>
                                          </p:val>
                                        </p:tav>
                                      </p:tavLst>
                                    </p:anim>
                                    <p:anim calcmode="lin" valueType="num">
                                      <p:cBhvr additive="base">
                                        <p:cTn id="20"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76"/>
                                        </p:tgtEl>
                                        <p:attrNameLst>
                                          <p:attrName>style.visibility</p:attrName>
                                        </p:attrNameLst>
                                      </p:cBhvr>
                                      <p:to>
                                        <p:strVal val="visible"/>
                                      </p:to>
                                    </p:set>
                                    <p:anim calcmode="lin" valueType="num">
                                      <p:cBhvr additive="base">
                                        <p:cTn id="37" dur="500" fill="hold"/>
                                        <p:tgtEl>
                                          <p:spTgt spid="7176"/>
                                        </p:tgtEl>
                                        <p:attrNameLst>
                                          <p:attrName>ppt_x</p:attrName>
                                        </p:attrNameLst>
                                      </p:cBhvr>
                                      <p:tavLst>
                                        <p:tav tm="0">
                                          <p:val>
                                            <p:strVal val="#ppt_x"/>
                                          </p:val>
                                        </p:tav>
                                        <p:tav tm="100000">
                                          <p:val>
                                            <p:strVal val="#ppt_x"/>
                                          </p:val>
                                        </p:tav>
                                      </p:tavLst>
                                    </p:anim>
                                    <p:anim calcmode="lin" valueType="num">
                                      <p:cBhvr additive="base">
                                        <p:cTn id="38" dur="500" fill="hold"/>
                                        <p:tgtEl>
                                          <p:spTgt spid="717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ppt_x"/>
                                          </p:val>
                                        </p:tav>
                                        <p:tav tm="100000">
                                          <p:val>
                                            <p:strVal val="#ppt_x"/>
                                          </p:val>
                                        </p:tav>
                                      </p:tavLst>
                                    </p:anim>
                                    <p:anim calcmode="lin" valueType="num">
                                      <p:cBhvr additive="base">
                                        <p:cTn id="7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8.3</a:t>
            </a:r>
            <a:r>
              <a:rPr lang="zh-CN" altLang="en-US" dirty="0"/>
              <a:t>随机神经网络</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b="0" dirty="0"/>
                  <a:t>网络在运行过程中不断地搜索更低的能量极小值，直到达到能量的全局最小。从模拟退火法的原理可以看出，温度</a:t>
                </a:r>
                <a:r>
                  <a:rPr lang="en-US" altLang="zh-CN" sz="2400" b="0" dirty="0"/>
                  <a:t>T</a:t>
                </a:r>
                <a:r>
                  <a:rPr lang="zh-CN" altLang="en-US" sz="2400" b="0" dirty="0"/>
                  <a:t>不断下降可使网络能量的“爬山”能力由强减弱，这正是保证</a:t>
                </a:r>
                <a:r>
                  <a:rPr lang="en-US" altLang="zh-CN" sz="2400" b="0" dirty="0"/>
                  <a:t>BM</a:t>
                </a:r>
                <a:r>
                  <a:rPr lang="zh-CN" altLang="en-US" sz="2400" b="0" dirty="0"/>
                  <a:t>网络能成功搜索到能量全局最小的有效措施</a:t>
                </a:r>
                <a:endParaRPr lang="en-US" altLang="zh-CN" sz="2400" b="0" dirty="0"/>
              </a:p>
              <a:p>
                <a:r>
                  <a:rPr lang="en-US" altLang="zh-CN" sz="2400" b="0" dirty="0"/>
                  <a:t>BM</a:t>
                </a:r>
                <a:r>
                  <a:rPr lang="zh-CN" altLang="en-US" sz="2400" b="0" dirty="0"/>
                  <a:t>网络的玻尔兹曼分布</a:t>
                </a:r>
                <a:endParaRPr lang="en-US" altLang="zh-CN" sz="2400" b="0" dirty="0"/>
              </a:p>
              <a:p>
                <a:r>
                  <a:rPr lang="zh-CN" altLang="en-US" sz="2400" b="0" dirty="0"/>
                  <a:t>设</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a:rPr>
                          <m:t>𝑥</m:t>
                        </m:r>
                      </m:e>
                      <m:sub>
                        <m:r>
                          <a:rPr lang="en-US" altLang="zh-CN" sz="2400" b="0" i="1" smtClean="0">
                            <a:latin typeface="Cambria Math"/>
                          </a:rPr>
                          <m:t>𝑗</m:t>
                        </m:r>
                      </m:sub>
                    </m:sSub>
                    <m:r>
                      <a:rPr lang="en-US" altLang="zh-CN" sz="2400" b="0" i="1" smtClean="0">
                        <a:latin typeface="Cambria Math"/>
                      </a:rPr>
                      <m:t>=1,</m:t>
                    </m:r>
                    <m:sSub>
                      <m:sSubPr>
                        <m:ctrlPr>
                          <a:rPr lang="en-US" altLang="zh-CN" sz="2400" b="0" i="1" smtClean="0">
                            <a:latin typeface="Cambria Math" panose="02040503050406030204" pitchFamily="18" charset="0"/>
                          </a:rPr>
                        </m:ctrlPr>
                      </m:sSubPr>
                      <m:e>
                        <m:r>
                          <a:rPr lang="en-US" altLang="zh-CN" sz="2400" b="0" i="1" smtClean="0">
                            <a:latin typeface="Cambria Math"/>
                          </a:rPr>
                          <m:t>𝐸</m:t>
                        </m:r>
                      </m:e>
                      <m:sub>
                        <m:r>
                          <a:rPr lang="en-US" altLang="zh-CN" sz="2400" b="0" i="1" smtClean="0">
                            <a:latin typeface="Cambria Math"/>
                          </a:rPr>
                          <m:t>1</m:t>
                        </m:r>
                      </m:sub>
                    </m:sSub>
                  </m:oMath>
                </a14:m>
                <a:r>
                  <a:rPr lang="zh-CN" altLang="en-US" sz="2400" dirty="0"/>
                  <a:t>，</a:t>
                </a:r>
                <a14:m>
                  <m:oMath xmlns:m="http://schemas.openxmlformats.org/officeDocument/2006/math">
                    <m:r>
                      <a:rPr lang="en-US" altLang="zh-CN" sz="2400" b="1" i="1" dirty="0" smtClean="0">
                        <a:latin typeface="Cambria Math"/>
                      </a:rPr>
                      <m:t>𝒙</m:t>
                    </m:r>
                    <m:r>
                      <a:rPr lang="en-US" altLang="zh-CN" sz="2400" b="1" i="1" dirty="0" smtClean="0">
                        <a:latin typeface="Cambria Math"/>
                      </a:rPr>
                      <m:t>_</m:t>
                    </m:r>
                    <m:r>
                      <a:rPr lang="en-US" altLang="zh-CN" sz="2400" b="1" i="1" dirty="0" smtClean="0">
                        <a:latin typeface="Cambria Math"/>
                      </a:rPr>
                      <m:t>𝒋</m:t>
                    </m:r>
                    <m:r>
                      <a:rPr lang="en-US" altLang="zh-CN" sz="2400" b="1" i="1" dirty="0" smtClean="0">
                        <a:latin typeface="Cambria Math"/>
                      </a:rPr>
                      <m:t>=</m:t>
                    </m:r>
                    <m:r>
                      <a:rPr lang="en-US" altLang="zh-CN" sz="2400" b="1" i="1" dirty="0" smtClean="0">
                        <a:latin typeface="Cambria Math"/>
                      </a:rPr>
                      <m:t>𝟎</m:t>
                    </m:r>
                    <m:r>
                      <a:rPr lang="en-US" altLang="zh-CN" sz="2400" b="1" i="1" dirty="0" smtClean="0">
                        <a:latin typeface="Cambria Math"/>
                      </a:rPr>
                      <m:t> ,</m:t>
                    </m:r>
                    <m:r>
                      <a:rPr lang="en-US" altLang="zh-CN" sz="2400" b="1" i="1" dirty="0" smtClean="0">
                        <a:latin typeface="Cambria Math"/>
                      </a:rPr>
                      <m:t>𝑬</m:t>
                    </m:r>
                    <m:r>
                      <a:rPr lang="en-US" altLang="zh-CN" sz="2400" b="1" i="1" dirty="0" smtClean="0">
                        <a:latin typeface="Cambria Math"/>
                      </a:rPr>
                      <m:t>_</m:t>
                    </m:r>
                    <m:r>
                      <a:rPr lang="en-US" altLang="zh-CN" sz="2400" b="1" i="1" dirty="0" smtClean="0">
                        <a:latin typeface="Cambria Math"/>
                      </a:rPr>
                      <m:t>𝟎</m:t>
                    </m:r>
                    <m:r>
                      <a:rPr lang="en-US" altLang="zh-CN" sz="2400" b="1" i="1" dirty="0" smtClean="0">
                        <a:latin typeface="Cambria Math"/>
                      </a:rPr>
                      <m:t> </m:t>
                    </m:r>
                  </m:oMath>
                </a14:m>
                <a:r>
                  <a:rPr lang="en-US" altLang="zh-CN" sz="2400" dirty="0"/>
                  <a:t>,</a:t>
                </a:r>
                <a14:m>
                  <m:oMath xmlns:m="http://schemas.openxmlformats.org/officeDocument/2006/math">
                    <m:sSub>
                      <m:sSubPr>
                        <m:ctrlPr>
                          <a:rPr lang="en-US" altLang="zh-CN"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a:rPr>
                          <m:t>𝒙</m:t>
                        </m:r>
                      </m:e>
                      <m:sub>
                        <m:r>
                          <a:rPr lang="en-US" altLang="zh-CN" sz="2400" b="1" i="1" dirty="0" smtClean="0">
                            <a:solidFill>
                              <a:srgbClr val="FF0000"/>
                            </a:solidFill>
                            <a:latin typeface="Cambria Math"/>
                          </a:rPr>
                          <m:t>𝒋</m:t>
                        </m:r>
                      </m:sub>
                    </m:sSub>
                    <m:r>
                      <a:rPr lang="en-US" altLang="zh-CN" sz="2400" b="1" i="1" dirty="0" smtClean="0">
                        <a:solidFill>
                          <a:srgbClr val="FF0000"/>
                        </a:solidFill>
                        <a:latin typeface="Cambria Math"/>
                      </a:rPr>
                      <m:t>:</m:t>
                    </m:r>
                    <m:r>
                      <a:rPr lang="en-US" altLang="zh-CN" sz="2400" b="1" i="1" dirty="0" smtClean="0">
                        <a:solidFill>
                          <a:srgbClr val="FF0000"/>
                        </a:solidFill>
                        <a:latin typeface="Cambria Math"/>
                      </a:rPr>
                      <m:t>𝟏</m:t>
                    </m:r>
                    <m:r>
                      <a:rPr lang="en-US" altLang="zh-CN" sz="2400" b="1" i="1" dirty="0" smtClean="0">
                        <a:solidFill>
                          <a:srgbClr val="FF0000"/>
                        </a:solidFill>
                        <a:latin typeface="Cambria Math"/>
                      </a:rPr>
                      <m:t>→</m:t>
                    </m:r>
                    <m:r>
                      <a:rPr lang="en-US" altLang="zh-CN" sz="2400" b="1" i="1" dirty="0" smtClean="0">
                        <a:solidFill>
                          <a:srgbClr val="FF0000"/>
                        </a:solidFill>
                        <a:latin typeface="Cambria Math"/>
                      </a:rPr>
                      <m:t>𝟎</m:t>
                    </m:r>
                  </m:oMath>
                </a14:m>
                <a:r>
                  <a:rPr lang="en-US" altLang="zh-CN" sz="2400" dirty="0"/>
                  <a:t>, </a:t>
                </a:r>
                <a14:m>
                  <m:oMath xmlns:m="http://schemas.openxmlformats.org/officeDocument/2006/math">
                    <m:r>
                      <a:rPr lang="en-US" altLang="zh-CN" sz="2400" b="1" i="0" smtClean="0">
                        <a:latin typeface="Cambria Math"/>
                      </a:rPr>
                      <m:t>𝚫</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𝒋</m:t>
                        </m:r>
                      </m:sub>
                    </m:sSub>
                    <m:r>
                      <a:rPr lang="en-US" altLang="zh-CN" sz="2400" b="1" i="0" smtClean="0">
                        <a:latin typeface="Cambria Math"/>
                      </a:rPr>
                      <m:t>=−</m:t>
                    </m:r>
                    <m:r>
                      <a:rPr lang="en-US" altLang="zh-CN" sz="2400" b="1" i="0" smtClean="0">
                        <a:latin typeface="Cambria Math"/>
                      </a:rPr>
                      <m:t>𝟏</m:t>
                    </m:r>
                  </m:oMath>
                </a14:m>
                <a:r>
                  <a:rPr lang="en-US" altLang="zh-CN" sz="2400" dirty="0"/>
                  <a:t>,</a:t>
                </a:r>
                <a:r>
                  <a:rPr lang="zh-CN" altLang="en-US" sz="2400" dirty="0"/>
                  <a:t>则</a:t>
                </a:r>
                <a14:m>
                  <m:oMath xmlns:m="http://schemas.openxmlformats.org/officeDocument/2006/math">
                    <m:r>
                      <a:rPr lang="en-US" altLang="zh-CN" sz="2400" b="1" i="1" smtClean="0">
                        <a:latin typeface="Cambria Math"/>
                      </a:rPr>
                      <m:t>𝜟</m:t>
                    </m:r>
                    <m:r>
                      <a:rPr lang="en-US" altLang="zh-CN" sz="2400" b="1" i="1" smtClean="0">
                        <a:latin typeface="Cambria Math"/>
                      </a:rPr>
                      <m:t>𝑬</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𝑬</m:t>
                        </m:r>
                      </m:e>
                      <m:sub>
                        <m:r>
                          <a:rPr lang="en-US" altLang="zh-CN" sz="2400" b="1" i="1" smtClean="0">
                            <a:latin typeface="Cambria Math"/>
                          </a:rPr>
                          <m:t>𝟎</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𝑬</m:t>
                        </m:r>
                      </m:e>
                      <m:sub>
                        <m:r>
                          <a:rPr lang="en-US" altLang="zh-CN" sz="2400" b="1" i="1" smtClean="0">
                            <a:latin typeface="Cambria Math"/>
                          </a:rPr>
                          <m:t>𝟏</m:t>
                        </m:r>
                      </m:sub>
                    </m:sSub>
                    <m:r>
                      <a:rPr lang="en-US" altLang="zh-CN" sz="2400" b="1" i="1" smtClean="0">
                        <a:latin typeface="Cambria Math"/>
                      </a:rPr>
                      <m:t>=−</m:t>
                    </m:r>
                    <m:d>
                      <m:dPr>
                        <m:ctrlPr>
                          <a:rPr lang="en-US" altLang="zh-CN" sz="2400" b="1" i="1" smtClean="0">
                            <a:latin typeface="Cambria Math" panose="02040503050406030204" pitchFamily="18" charset="0"/>
                          </a:rPr>
                        </m:ctrlPr>
                      </m:dPr>
                      <m:e>
                        <m:r>
                          <a:rPr lang="en-US" altLang="zh-CN" sz="2400" b="1" i="1" smtClean="0">
                            <a:latin typeface="Cambria Math"/>
                          </a:rPr>
                          <m:t>−</m:t>
                        </m:r>
                        <m:r>
                          <a:rPr lang="en-US" altLang="zh-CN" sz="2400" b="1" i="1" smtClean="0">
                            <a:latin typeface="Cambria Math"/>
                          </a:rPr>
                          <m:t>𝟏</m:t>
                        </m:r>
                      </m:e>
                    </m:d>
                    <m:r>
                      <a:rPr lang="en-US" altLang="zh-CN" sz="2400" b="1" i="1" smtClean="0">
                        <a:latin typeface="Cambria Math"/>
                      </a:rPr>
                      <m:t>𝒏𝒆</m:t>
                    </m:r>
                    <m:sSub>
                      <m:sSubPr>
                        <m:ctrlPr>
                          <a:rPr lang="en-US" altLang="zh-CN" sz="2400" b="1" i="1" smtClean="0">
                            <a:latin typeface="Cambria Math" panose="02040503050406030204" pitchFamily="18" charset="0"/>
                          </a:rPr>
                        </m:ctrlPr>
                      </m:sSubPr>
                      <m:e>
                        <m:r>
                          <a:rPr lang="en-US" altLang="zh-CN" sz="2400" b="1" i="1" smtClean="0">
                            <a:latin typeface="Cambria Math"/>
                          </a:rPr>
                          <m:t>𝒕</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𝒏𝒆</m:t>
                    </m:r>
                    <m:sSub>
                      <m:sSubPr>
                        <m:ctrlPr>
                          <a:rPr lang="en-US" altLang="zh-CN" sz="2400" b="1" i="1" smtClean="0">
                            <a:latin typeface="Cambria Math" panose="02040503050406030204" pitchFamily="18" charset="0"/>
                          </a:rPr>
                        </m:ctrlPr>
                      </m:sSubPr>
                      <m:e>
                        <m:r>
                          <a:rPr lang="en-US" altLang="zh-CN" sz="2400" b="1" i="1" smtClean="0">
                            <a:latin typeface="Cambria Math"/>
                          </a:rPr>
                          <m:t>𝒕</m:t>
                        </m:r>
                      </m:e>
                      <m:sub>
                        <m:r>
                          <a:rPr lang="en-US" altLang="zh-CN" sz="2400" b="1" i="1" smtClean="0">
                            <a:latin typeface="Cambria Math"/>
                          </a:rPr>
                          <m:t>𝒋</m:t>
                        </m:r>
                      </m:sub>
                    </m:sSub>
                  </m:oMath>
                </a14:m>
                <a:endParaRPr lang="en-US" altLang="zh-CN" sz="2400" i="1"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𝑷</m:t>
                        </m:r>
                      </m:e>
                      <m:sub>
                        <m:r>
                          <a:rPr lang="en-US" altLang="zh-CN" sz="2000" b="1" i="1" smtClean="0">
                            <a:latin typeface="Cambria Math"/>
                          </a:rPr>
                          <m:t>𝒋</m:t>
                        </m:r>
                      </m:sub>
                    </m:sSub>
                    <m:d>
                      <m:dPr>
                        <m:ctrlPr>
                          <a:rPr lang="en-US" altLang="zh-CN" sz="2000" b="1" i="1" smtClean="0">
                            <a:latin typeface="Cambria Math" panose="02040503050406030204" pitchFamily="18" charset="0"/>
                          </a:rPr>
                        </m:ctrlPr>
                      </m:dPr>
                      <m:e>
                        <m:r>
                          <a:rPr lang="en-US" altLang="zh-CN" sz="2000" b="1" i="1" smtClean="0">
                            <a:latin typeface="Cambria Math"/>
                          </a:rPr>
                          <m:t>𝟏</m:t>
                        </m:r>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𝟏</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𝒆</m:t>
                            </m:r>
                          </m:e>
                          <m:sup>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𝒏𝒆</m:t>
                                </m:r>
                                <m:sSub>
                                  <m:sSubPr>
                                    <m:ctrlPr>
                                      <a:rPr lang="en-US" altLang="zh-CN" sz="2000" b="1" i="1" smtClean="0">
                                        <a:latin typeface="Cambria Math" panose="02040503050406030204" pitchFamily="18" charset="0"/>
                                      </a:rPr>
                                    </m:ctrlPr>
                                  </m:sSubPr>
                                  <m:e>
                                    <m:r>
                                      <a:rPr lang="en-US" altLang="zh-CN" sz="2000" b="1" i="1" smtClean="0">
                                        <a:latin typeface="Cambria Math"/>
                                      </a:rPr>
                                      <m:t>𝒕</m:t>
                                    </m:r>
                                  </m:e>
                                  <m:sub>
                                    <m:r>
                                      <a:rPr lang="en-US" altLang="zh-CN" sz="2000" b="1" i="1" smtClean="0">
                                        <a:latin typeface="Cambria Math"/>
                                      </a:rPr>
                                      <m:t>𝒋</m:t>
                                    </m:r>
                                  </m:sub>
                                </m:sSub>
                              </m:num>
                              <m:den>
                                <m:r>
                                  <a:rPr lang="en-US" altLang="zh-CN" sz="2000" b="1" i="1" smtClean="0">
                                    <a:latin typeface="Cambria Math"/>
                                  </a:rPr>
                                  <m:t>𝑻</m:t>
                                </m:r>
                              </m:den>
                            </m:f>
                          </m:sup>
                        </m:sSup>
                      </m:den>
                    </m:f>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𝟏</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𝒆</m:t>
                            </m:r>
                          </m:e>
                          <m:sup>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0" smtClean="0">
                                    <a:latin typeface="Cambria Math"/>
                                  </a:rPr>
                                  <m:t>𝚫</m:t>
                                </m:r>
                                <m:r>
                                  <a:rPr lang="en-US" altLang="zh-CN" sz="2000" b="1" i="0" smtClean="0">
                                    <a:latin typeface="Cambria Math"/>
                                  </a:rPr>
                                  <m:t>𝐄</m:t>
                                </m:r>
                              </m:num>
                              <m:den>
                                <m:r>
                                  <a:rPr lang="en-US" altLang="zh-CN" sz="2000" b="1" i="0" smtClean="0">
                                    <a:latin typeface="Cambria Math"/>
                                  </a:rPr>
                                  <m:t>𝐓</m:t>
                                </m:r>
                              </m:den>
                            </m:f>
                          </m:sup>
                        </m:sSup>
                      </m:den>
                    </m:f>
                  </m:oMath>
                </a14:m>
                <a:r>
                  <a:rPr lang="en-US" altLang="zh-CN" sz="2000" i="1" dirty="0"/>
                  <a:t>,</a:t>
                </a:r>
                <a14:m>
                  <m:oMath xmlns:m="http://schemas.openxmlformats.org/officeDocument/2006/math">
                    <m:r>
                      <a:rPr lang="en-US" altLang="zh-CN" sz="2000" b="1" i="1" dirty="0" smtClean="0">
                        <a:latin typeface="Cambria Math"/>
                      </a:rPr>
                      <m:t>𝑷</m:t>
                    </m:r>
                    <m:r>
                      <a:rPr lang="en-US" altLang="zh-CN" sz="2000" b="1" i="1" dirty="0" smtClean="0">
                        <a:latin typeface="Cambria Math"/>
                      </a:rPr>
                      <m:t>_</m:t>
                    </m:r>
                    <m:r>
                      <a:rPr lang="en-US" altLang="zh-CN" sz="2000" b="1" i="1" dirty="0" smtClean="0">
                        <a:latin typeface="Cambria Math"/>
                      </a:rPr>
                      <m:t>𝒋</m:t>
                    </m:r>
                    <m:r>
                      <a:rPr lang="en-US" altLang="zh-CN" sz="2000" b="1" i="1" dirty="0" smtClean="0">
                        <a:latin typeface="Cambria Math"/>
                      </a:rPr>
                      <m:t> (</m:t>
                    </m:r>
                    <m:r>
                      <a:rPr lang="en-US" altLang="zh-CN" sz="2000" b="1" i="1" dirty="0" smtClean="0">
                        <a:latin typeface="Cambria Math"/>
                      </a:rPr>
                      <m:t>𝟎</m:t>
                    </m:r>
                    <m:r>
                      <a:rPr lang="en-US" altLang="zh-CN" sz="2000" b="1" i="1" dirty="0" smtClean="0">
                        <a:latin typeface="Cambria Math"/>
                      </a:rPr>
                      <m:t>)=</m:t>
                    </m:r>
                    <m:r>
                      <a:rPr lang="en-US" altLang="zh-CN" sz="2000" b="1" i="1" dirty="0" smtClean="0">
                        <a:latin typeface="Cambria Math"/>
                      </a:rPr>
                      <m:t>𝟏</m:t>
                    </m:r>
                    <m:r>
                      <a:rPr lang="en-US" altLang="zh-CN" sz="2000" b="1" i="1" dirty="0" smtClean="0">
                        <a:latin typeface="Cambria Math"/>
                      </a:rPr>
                      <m:t>−</m:t>
                    </m:r>
                    <m:r>
                      <a:rPr lang="en-US" altLang="zh-CN" sz="2000" b="1" i="1" dirty="0" smtClean="0">
                        <a:latin typeface="Cambria Math"/>
                      </a:rPr>
                      <m:t>𝑷</m:t>
                    </m:r>
                    <m:r>
                      <a:rPr lang="en-US" altLang="zh-CN" sz="2000" b="1" i="1" dirty="0" smtClean="0">
                        <a:latin typeface="Cambria Math"/>
                      </a:rPr>
                      <m:t>_</m:t>
                    </m:r>
                    <m:r>
                      <a:rPr lang="en-US" altLang="zh-CN" sz="2000" b="1" i="1" dirty="0" smtClean="0">
                        <a:latin typeface="Cambria Math"/>
                      </a:rPr>
                      <m:t>𝒋</m:t>
                    </m:r>
                    <m:r>
                      <a:rPr lang="en-US" altLang="zh-CN" sz="2000" b="1" i="1" dirty="0" smtClean="0">
                        <a:latin typeface="Cambria Math"/>
                      </a:rPr>
                      <m:t> (</m:t>
                    </m:r>
                    <m:r>
                      <a:rPr lang="en-US" altLang="zh-CN" sz="2000" b="1" i="1" dirty="0" smtClean="0">
                        <a:latin typeface="Cambria Math"/>
                      </a:rPr>
                      <m:t>𝟏</m:t>
                    </m:r>
                    <m:r>
                      <a:rPr lang="en-US" altLang="zh-CN" sz="2000" b="1" i="1" dirty="0" smtClean="0">
                        <a:latin typeface="Cambria Math"/>
                      </a:rPr>
                      <m:t>)</m:t>
                    </m:r>
                  </m:oMath>
                </a14:m>
                <a:endParaRPr lang="en-US" altLang="zh-CN" sz="2000" i="1" dirty="0"/>
              </a:p>
              <a:p>
                <a:pPr lvl="1"/>
                <a14:m>
                  <m:oMath xmlns:m="http://schemas.openxmlformats.org/officeDocument/2006/math">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𝑷</m:t>
                            </m:r>
                          </m:e>
                          <m:sub>
                            <m:r>
                              <a:rPr lang="en-US" altLang="zh-CN" sz="2000" b="1" i="1" smtClean="0">
                                <a:latin typeface="Cambria Math"/>
                              </a:rPr>
                              <m:t>𝒋</m:t>
                            </m:r>
                          </m:sub>
                        </m:sSub>
                        <m:d>
                          <m:dPr>
                            <m:ctrlPr>
                              <a:rPr lang="en-US" altLang="zh-CN" sz="2000" b="1" i="1" smtClean="0">
                                <a:latin typeface="Cambria Math" panose="02040503050406030204" pitchFamily="18" charset="0"/>
                              </a:rPr>
                            </m:ctrlPr>
                          </m:dPr>
                          <m:e>
                            <m:r>
                              <a:rPr lang="en-US" altLang="zh-CN" sz="2000" b="1" i="1" smtClean="0">
                                <a:latin typeface="Cambria Math"/>
                              </a:rPr>
                              <m:t>𝟏</m:t>
                            </m:r>
                          </m:e>
                        </m:d>
                      </m:num>
                      <m:den>
                        <m:sSub>
                          <m:sSubPr>
                            <m:ctrlPr>
                              <a:rPr lang="en-US" altLang="zh-CN" sz="2000" b="1" i="1" smtClean="0">
                                <a:latin typeface="Cambria Math" panose="02040503050406030204" pitchFamily="18" charset="0"/>
                              </a:rPr>
                            </m:ctrlPr>
                          </m:sSubPr>
                          <m:e>
                            <m:r>
                              <a:rPr lang="en-US" altLang="zh-CN" sz="2000" b="1" i="1" smtClean="0">
                                <a:latin typeface="Cambria Math"/>
                              </a:rPr>
                              <m:t>𝑷</m:t>
                            </m:r>
                          </m:e>
                          <m:sub>
                            <m:r>
                              <a:rPr lang="en-US" altLang="zh-CN" sz="2000" b="1" i="1" smtClean="0">
                                <a:latin typeface="Cambria Math"/>
                              </a:rPr>
                              <m:t>𝒋</m:t>
                            </m:r>
                          </m:sub>
                        </m:sSub>
                        <m:d>
                          <m:dPr>
                            <m:ctrlPr>
                              <a:rPr lang="en-US" altLang="zh-CN" sz="2000" b="1" i="1" smtClean="0">
                                <a:latin typeface="Cambria Math" panose="02040503050406030204" pitchFamily="18" charset="0"/>
                              </a:rPr>
                            </m:ctrlPr>
                          </m:dPr>
                          <m:e>
                            <m:r>
                              <a:rPr lang="en-US" altLang="zh-CN" sz="2000" b="1" i="1" smtClean="0">
                                <a:latin typeface="Cambria Math"/>
                              </a:rPr>
                              <m:t>𝟎</m:t>
                            </m:r>
                          </m:e>
                        </m:d>
                      </m:den>
                    </m:f>
                    <m:r>
                      <a:rPr lang="en-US" altLang="zh-CN" sz="2000" b="1" i="1" smtClean="0">
                        <a:latin typeface="Cambria Math"/>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r>
                              <a:rPr lang="en-US" altLang="zh-CN" sz="2000" b="1" i="1" smtClean="0">
                                <a:latin typeface="Cambria Math"/>
                              </a:rPr>
                              <m:t>𝒆</m:t>
                            </m:r>
                          </m:e>
                          <m:sup>
                            <m:r>
                              <a:rPr lang="en-US" altLang="zh-CN" sz="2000" b="1" i="1" smtClean="0">
                                <a:latin typeface="Cambria Math"/>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𝑬</m:t>
                                    </m:r>
                                  </m:e>
                                  <m:sub>
                                    <m:r>
                                      <a:rPr lang="en-US" altLang="zh-CN" sz="2000" b="1" i="1" smtClean="0">
                                        <a:latin typeface="Cambria Math"/>
                                      </a:rPr>
                                      <m:t>𝟎</m:t>
                                    </m:r>
                                  </m:sub>
                                </m:sSub>
                              </m:num>
                              <m:den>
                                <m:r>
                                  <a:rPr lang="en-US" altLang="zh-CN" sz="2000" b="1" i="1" smtClean="0">
                                    <a:latin typeface="Cambria Math"/>
                                  </a:rPr>
                                  <m:t>𝑻</m:t>
                                </m:r>
                              </m:den>
                            </m:f>
                          </m:sup>
                        </m:sSup>
                      </m:num>
                      <m:den>
                        <m:sSup>
                          <m:sSupPr>
                            <m:ctrlPr>
                              <a:rPr lang="en-US" altLang="zh-CN" sz="2000" b="1" i="1" smtClean="0">
                                <a:latin typeface="Cambria Math" panose="02040503050406030204" pitchFamily="18" charset="0"/>
                              </a:rPr>
                            </m:ctrlPr>
                          </m:sSupPr>
                          <m:e>
                            <m:r>
                              <a:rPr lang="en-US" altLang="zh-CN" sz="2000" b="1" i="1" smtClean="0">
                                <a:latin typeface="Cambria Math"/>
                              </a:rPr>
                              <m:t>𝒆</m:t>
                            </m:r>
                          </m:e>
                          <m:sup>
                            <m:r>
                              <a:rPr lang="en-US" altLang="zh-CN" sz="2000" b="1" i="1" smtClean="0">
                                <a:latin typeface="Cambria Math"/>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𝑬</m:t>
                                    </m:r>
                                  </m:e>
                                  <m:sub>
                                    <m:r>
                                      <a:rPr lang="en-US" altLang="zh-CN" sz="2000" b="1" i="1" smtClean="0">
                                        <a:latin typeface="Cambria Math"/>
                                      </a:rPr>
                                      <m:t>𝟏</m:t>
                                    </m:r>
                                  </m:sub>
                                </m:sSub>
                              </m:num>
                              <m:den>
                                <m:r>
                                  <a:rPr lang="en-US" altLang="zh-CN" sz="2000" b="1" i="1" smtClean="0">
                                    <a:latin typeface="Cambria Math"/>
                                  </a:rPr>
                                  <m:t>𝑻</m:t>
                                </m:r>
                              </m:den>
                            </m:f>
                          </m:sup>
                        </m:sSup>
                      </m:den>
                    </m:f>
                  </m:oMath>
                </a14:m>
                <a:r>
                  <a:rPr lang="en-US" altLang="zh-CN" sz="2000" i="1" dirty="0"/>
                  <a:t>,</a:t>
                </a:r>
                <a:r>
                  <a:rPr lang="zh-CN" altLang="en-US" sz="2000" dirty="0"/>
                  <a:t>类似的</a:t>
                </a:r>
                <a:r>
                  <a:rPr lang="zh-CN" altLang="en-US" sz="2000" i="1"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𝒋</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𝟏</m:t>
                    </m:r>
                  </m:oMath>
                </a14:m>
                <a:r>
                  <a:rPr lang="zh-CN" altLang="en-US" sz="2000" dirty="0"/>
                  <a:t>也有类似的公式，将其推广</a:t>
                </a:r>
                <a:endParaRPr lang="en-US" altLang="zh-CN" sz="2000" dirty="0"/>
              </a:p>
              <a:p>
                <a:r>
                  <a:rPr lang="zh-CN" altLang="en-US" sz="2400" dirty="0"/>
                  <a:t>玻尔兹曼分布</a:t>
                </a:r>
                <a:endParaRPr lang="en-US" altLang="zh-CN" sz="2400" dirty="0"/>
              </a:p>
              <a:p>
                <a:pPr lvl="1"/>
                <a:r>
                  <a:rPr lang="zh-CN" altLang="en-US" sz="2000" b="0" dirty="0"/>
                  <a:t>网络中任意两个状态出现的概率与对应能量之间的关系：</a:t>
                </a:r>
                <a14:m>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a:rPr>
                          <m:t>𝑃</m:t>
                        </m:r>
                        <m:d>
                          <m:dPr>
                            <m:ctrlPr>
                              <a:rPr lang="en-US" altLang="zh-CN" sz="2000" b="0" i="1" smtClean="0">
                                <a:latin typeface="Cambria Math" panose="02040503050406030204" pitchFamily="18" charset="0"/>
                              </a:rPr>
                            </m:ctrlPr>
                          </m:dPr>
                          <m:e>
                            <m:r>
                              <a:rPr lang="en-US" altLang="zh-CN" sz="2000" b="0" i="1" smtClean="0">
                                <a:latin typeface="Cambria Math"/>
                              </a:rPr>
                              <m:t>𝛼</m:t>
                            </m:r>
                          </m:e>
                        </m:d>
                      </m:num>
                      <m:den>
                        <m:r>
                          <a:rPr lang="en-US" altLang="zh-CN" sz="2000" b="0" i="1" smtClean="0">
                            <a:latin typeface="Cambria Math"/>
                          </a:rPr>
                          <m:t>𝑃</m:t>
                        </m:r>
                        <m:d>
                          <m:dPr>
                            <m:ctrlPr>
                              <a:rPr lang="en-US" altLang="zh-CN" sz="2000" b="0" i="1" smtClean="0">
                                <a:latin typeface="Cambria Math" panose="02040503050406030204" pitchFamily="18" charset="0"/>
                              </a:rPr>
                            </m:ctrlPr>
                          </m:dPr>
                          <m:e>
                            <m:r>
                              <a:rPr lang="en-US" altLang="zh-CN" sz="2000" b="0" i="1" smtClean="0">
                                <a:latin typeface="Cambria Math"/>
                              </a:rPr>
                              <m:t>𝛽</m:t>
                            </m:r>
                          </m:e>
                        </m:d>
                      </m:den>
                    </m:f>
                    <m:r>
                      <a:rPr lang="en-US" altLang="zh-CN" sz="2000" b="0" i="1" smtClean="0">
                        <a:latin typeface="Cambria Math"/>
                      </a:rPr>
                      <m:t>=</m:t>
                    </m:r>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a:rPr>
                              <m:t>𝑒</m:t>
                            </m:r>
                          </m:e>
                          <m:sup>
                            <m:r>
                              <a:rPr lang="en-US" altLang="zh-CN" sz="2000" b="0" i="1" smtClean="0">
                                <a:latin typeface="Cambria Math"/>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a:rPr>
                                      <m:t>𝐸</m:t>
                                    </m:r>
                                  </m:e>
                                  <m:sub>
                                    <m:r>
                                      <a:rPr lang="en-US" altLang="zh-CN" sz="2000" b="0" i="1" smtClean="0">
                                        <a:latin typeface="Cambria Math"/>
                                      </a:rPr>
                                      <m:t>𝛼</m:t>
                                    </m:r>
                                  </m:sub>
                                </m:sSub>
                              </m:num>
                              <m:den>
                                <m:r>
                                  <a:rPr lang="en-US" altLang="zh-CN" sz="2000" b="0" i="1" smtClean="0">
                                    <a:latin typeface="Cambria Math"/>
                                  </a:rPr>
                                  <m:t>𝑇</m:t>
                                </m:r>
                              </m:den>
                            </m:f>
                          </m:sup>
                        </m:sSup>
                      </m:num>
                      <m:den>
                        <m:sSup>
                          <m:sSupPr>
                            <m:ctrlPr>
                              <a:rPr lang="en-US" altLang="zh-CN" sz="2000" b="0" i="1" smtClean="0">
                                <a:latin typeface="Cambria Math" panose="02040503050406030204" pitchFamily="18" charset="0"/>
                              </a:rPr>
                            </m:ctrlPr>
                          </m:sSupPr>
                          <m:e>
                            <m:r>
                              <a:rPr lang="en-US" altLang="zh-CN" sz="2000" b="0" i="1" smtClean="0">
                                <a:latin typeface="Cambria Math"/>
                              </a:rPr>
                              <m:t>𝑒</m:t>
                            </m:r>
                          </m:e>
                          <m:sup>
                            <m:r>
                              <a:rPr lang="en-US" altLang="zh-CN" sz="2000" b="0" i="1" smtClean="0">
                                <a:latin typeface="Cambria Math"/>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a:rPr>
                                      <m:t>𝐸</m:t>
                                    </m:r>
                                  </m:e>
                                  <m:sub>
                                    <m:r>
                                      <a:rPr lang="en-US" altLang="zh-CN" sz="2000" b="0" i="1" smtClean="0">
                                        <a:latin typeface="Cambria Math"/>
                                      </a:rPr>
                                      <m:t>𝛽</m:t>
                                    </m:r>
                                  </m:sub>
                                </m:sSub>
                              </m:num>
                              <m:den>
                                <m:r>
                                  <a:rPr lang="en-US" altLang="zh-CN" sz="2000" b="0" i="1" smtClean="0">
                                    <a:latin typeface="Cambria Math"/>
                                  </a:rPr>
                                  <m:t>𝑇</m:t>
                                </m:r>
                              </m:den>
                            </m:f>
                          </m:sup>
                        </m:sSup>
                      </m:den>
                    </m:f>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868" r="-926" b="-336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8.3</a:t>
            </a:r>
            <a:r>
              <a:rPr lang="zh-CN" altLang="en-US" dirty="0"/>
              <a:t>随机神经网络</a:t>
            </a:r>
          </a:p>
        </p:txBody>
      </p:sp>
      <p:sp>
        <p:nvSpPr>
          <p:cNvPr id="3" name="Content Placeholder 2"/>
          <p:cNvSpPr>
            <a:spLocks noGrp="1"/>
          </p:cNvSpPr>
          <p:nvPr>
            <p:ph idx="1"/>
          </p:nvPr>
        </p:nvSpPr>
        <p:spPr/>
        <p:txBody>
          <a:bodyPr/>
          <a:lstStyle/>
          <a:p>
            <a:r>
              <a:rPr lang="zh-CN" altLang="en-US" dirty="0"/>
              <a:t>玻尔兹曼分布</a:t>
            </a:r>
            <a:endParaRPr lang="en-US" altLang="zh-CN" dirty="0"/>
          </a:p>
          <a:p>
            <a:pPr lvl="1"/>
            <a:r>
              <a:rPr lang="en-US" altLang="zh-CN" dirty="0"/>
              <a:t>BM</a:t>
            </a:r>
            <a:r>
              <a:rPr lang="zh-CN" altLang="en-US" dirty="0"/>
              <a:t>网络处于某一状态的概率主要取决于此状态下的能量</a:t>
            </a:r>
            <a:r>
              <a:rPr lang="en-US" altLang="zh-CN" dirty="0"/>
              <a:t>E</a:t>
            </a:r>
            <a:r>
              <a:rPr lang="zh-CN" altLang="en-US" dirty="0"/>
              <a:t>，能量越低，概率越大； </a:t>
            </a:r>
            <a:endParaRPr lang="en-US" altLang="zh-CN" dirty="0"/>
          </a:p>
          <a:p>
            <a:pPr lvl="1"/>
            <a:r>
              <a:rPr lang="en-US" altLang="zh-CN" dirty="0"/>
              <a:t>BM</a:t>
            </a:r>
            <a:r>
              <a:rPr lang="zh-CN" altLang="en-US" dirty="0"/>
              <a:t>网络处于某一状态的概率还取决于温度参数</a:t>
            </a:r>
            <a:r>
              <a:rPr lang="en-US" altLang="zh-CN" dirty="0"/>
              <a:t>T,</a:t>
            </a:r>
            <a:r>
              <a:rPr lang="zh-CN" altLang="en-US" dirty="0"/>
              <a:t>温度越高，不同状态出现的概率越接近，网络能量较易跳出局部极小而搜索全局最小；温度低则情况相反。这正是采用模拟退火方法搜索全局最小的原因所在。</a:t>
            </a:r>
          </a:p>
        </p:txBody>
      </p:sp>
      <mc:AlternateContent xmlns:mc="http://schemas.openxmlformats.org/markup-compatibility/2006" xmlns:a14="http://schemas.microsoft.com/office/drawing/2010/main">
        <mc:Choice Requires="a14">
          <p:sp>
            <p:nvSpPr>
              <p:cNvPr id="4" name="Rectangle 3"/>
              <p:cNvSpPr/>
              <p:nvPr/>
            </p:nvSpPr>
            <p:spPr>
              <a:xfrm>
                <a:off x="3944888" y="4401269"/>
                <a:ext cx="2025747" cy="12245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solidFill>
                                <a:srgbClr val="FF0000"/>
                              </a:solidFill>
                              <a:latin typeface="Cambria Math" panose="02040503050406030204" pitchFamily="18" charset="0"/>
                            </a:rPr>
                          </m:ctrlPr>
                        </m:fPr>
                        <m:num>
                          <m:r>
                            <a:rPr lang="en-US" altLang="zh-CN" b="0" i="1">
                              <a:solidFill>
                                <a:srgbClr val="FF0000"/>
                              </a:solidFill>
                              <a:latin typeface="Cambria Math"/>
                            </a:rPr>
                            <m:t>𝑃</m:t>
                          </m:r>
                          <m:d>
                            <m:dPr>
                              <m:ctrlPr>
                                <a:rPr lang="en-US" altLang="zh-CN" b="0" i="1">
                                  <a:solidFill>
                                    <a:srgbClr val="FF0000"/>
                                  </a:solidFill>
                                  <a:latin typeface="Cambria Math" panose="02040503050406030204" pitchFamily="18" charset="0"/>
                                </a:rPr>
                              </m:ctrlPr>
                            </m:dPr>
                            <m:e>
                              <m:r>
                                <a:rPr lang="en-US" altLang="zh-CN" b="0" i="1">
                                  <a:solidFill>
                                    <a:srgbClr val="FF0000"/>
                                  </a:solidFill>
                                  <a:latin typeface="Cambria Math"/>
                                </a:rPr>
                                <m:t>𝛼</m:t>
                              </m:r>
                            </m:e>
                          </m:d>
                        </m:num>
                        <m:den>
                          <m:r>
                            <a:rPr lang="en-US" altLang="zh-CN" b="0" i="1">
                              <a:solidFill>
                                <a:srgbClr val="FF0000"/>
                              </a:solidFill>
                              <a:latin typeface="Cambria Math"/>
                            </a:rPr>
                            <m:t>𝑃</m:t>
                          </m:r>
                          <m:d>
                            <m:dPr>
                              <m:ctrlPr>
                                <a:rPr lang="en-US" altLang="zh-CN" b="0" i="1">
                                  <a:solidFill>
                                    <a:srgbClr val="FF0000"/>
                                  </a:solidFill>
                                  <a:latin typeface="Cambria Math" panose="02040503050406030204" pitchFamily="18" charset="0"/>
                                </a:rPr>
                              </m:ctrlPr>
                            </m:dPr>
                            <m:e>
                              <m:r>
                                <a:rPr lang="en-US" altLang="zh-CN" b="0" i="1">
                                  <a:solidFill>
                                    <a:srgbClr val="FF0000"/>
                                  </a:solidFill>
                                  <a:latin typeface="Cambria Math"/>
                                </a:rPr>
                                <m:t>𝛽</m:t>
                              </m:r>
                            </m:e>
                          </m:d>
                        </m:den>
                      </m:f>
                      <m:r>
                        <a:rPr lang="en-US" altLang="zh-CN" b="0" i="1">
                          <a:solidFill>
                            <a:srgbClr val="FF0000"/>
                          </a:solidFill>
                          <a:latin typeface="Cambria Math"/>
                        </a:rPr>
                        <m:t>=</m:t>
                      </m:r>
                      <m:f>
                        <m:fPr>
                          <m:ctrlPr>
                            <a:rPr lang="en-US" altLang="zh-CN" b="0" i="1">
                              <a:solidFill>
                                <a:srgbClr val="FF0000"/>
                              </a:solidFill>
                              <a:latin typeface="Cambria Math" panose="02040503050406030204" pitchFamily="18" charset="0"/>
                            </a:rPr>
                          </m:ctrlPr>
                        </m:fPr>
                        <m:num>
                          <m:sSup>
                            <m:sSupPr>
                              <m:ctrlPr>
                                <a:rPr lang="en-US" altLang="zh-CN" b="0" i="1">
                                  <a:solidFill>
                                    <a:srgbClr val="FF0000"/>
                                  </a:solidFill>
                                  <a:latin typeface="Cambria Math" panose="02040503050406030204" pitchFamily="18" charset="0"/>
                                </a:rPr>
                              </m:ctrlPr>
                            </m:sSupPr>
                            <m:e>
                              <m:r>
                                <a:rPr lang="en-US" altLang="zh-CN" b="0" i="1">
                                  <a:solidFill>
                                    <a:srgbClr val="FF0000"/>
                                  </a:solidFill>
                                  <a:latin typeface="Cambria Math"/>
                                </a:rPr>
                                <m:t>𝑒</m:t>
                              </m:r>
                            </m:e>
                            <m:sup>
                              <m:r>
                                <a:rPr lang="en-US" altLang="zh-CN" b="0" i="1">
                                  <a:solidFill>
                                    <a:srgbClr val="FF0000"/>
                                  </a:solidFill>
                                  <a:latin typeface="Cambria Math"/>
                                </a:rPr>
                                <m:t>−</m:t>
                              </m:r>
                              <m:f>
                                <m:fPr>
                                  <m:ctrlPr>
                                    <a:rPr lang="en-US" altLang="zh-CN" b="0" i="1">
                                      <a:solidFill>
                                        <a:srgbClr val="FF0000"/>
                                      </a:solidFill>
                                      <a:latin typeface="Cambria Math" panose="02040503050406030204" pitchFamily="18" charset="0"/>
                                    </a:rPr>
                                  </m:ctrlPr>
                                </m:fPr>
                                <m:num>
                                  <m:sSub>
                                    <m:sSubPr>
                                      <m:ctrlPr>
                                        <a:rPr lang="en-US" altLang="zh-CN" b="0" i="1">
                                          <a:solidFill>
                                            <a:srgbClr val="FF0000"/>
                                          </a:solidFill>
                                          <a:latin typeface="Cambria Math" panose="02040503050406030204" pitchFamily="18" charset="0"/>
                                        </a:rPr>
                                      </m:ctrlPr>
                                    </m:sSubPr>
                                    <m:e>
                                      <m:r>
                                        <a:rPr lang="en-US" altLang="zh-CN" b="0" i="1">
                                          <a:solidFill>
                                            <a:srgbClr val="FF0000"/>
                                          </a:solidFill>
                                          <a:latin typeface="Cambria Math"/>
                                        </a:rPr>
                                        <m:t>𝐸</m:t>
                                      </m:r>
                                    </m:e>
                                    <m:sub>
                                      <m:r>
                                        <a:rPr lang="en-US" altLang="zh-CN" b="0" i="1">
                                          <a:solidFill>
                                            <a:srgbClr val="FF0000"/>
                                          </a:solidFill>
                                          <a:latin typeface="Cambria Math"/>
                                        </a:rPr>
                                        <m:t>𝛼</m:t>
                                      </m:r>
                                    </m:sub>
                                  </m:sSub>
                                </m:num>
                                <m:den>
                                  <m:r>
                                    <a:rPr lang="en-US" altLang="zh-CN" b="0" i="1">
                                      <a:solidFill>
                                        <a:srgbClr val="FF0000"/>
                                      </a:solidFill>
                                      <a:latin typeface="Cambria Math"/>
                                    </a:rPr>
                                    <m:t>𝑇</m:t>
                                  </m:r>
                                </m:den>
                              </m:f>
                            </m:sup>
                          </m:sSup>
                        </m:num>
                        <m:den>
                          <m:sSup>
                            <m:sSupPr>
                              <m:ctrlPr>
                                <a:rPr lang="en-US" altLang="zh-CN" b="0" i="1">
                                  <a:solidFill>
                                    <a:srgbClr val="FF0000"/>
                                  </a:solidFill>
                                  <a:latin typeface="Cambria Math" panose="02040503050406030204" pitchFamily="18" charset="0"/>
                                </a:rPr>
                              </m:ctrlPr>
                            </m:sSupPr>
                            <m:e>
                              <m:r>
                                <a:rPr lang="en-US" altLang="zh-CN" b="0" i="1">
                                  <a:solidFill>
                                    <a:srgbClr val="FF0000"/>
                                  </a:solidFill>
                                  <a:latin typeface="Cambria Math"/>
                                </a:rPr>
                                <m:t>𝑒</m:t>
                              </m:r>
                            </m:e>
                            <m:sup>
                              <m:r>
                                <a:rPr lang="en-US" altLang="zh-CN" b="0" i="1">
                                  <a:solidFill>
                                    <a:srgbClr val="FF0000"/>
                                  </a:solidFill>
                                  <a:latin typeface="Cambria Math"/>
                                </a:rPr>
                                <m:t>−</m:t>
                              </m:r>
                              <m:f>
                                <m:fPr>
                                  <m:ctrlPr>
                                    <a:rPr lang="en-US" altLang="zh-CN" b="0" i="1">
                                      <a:solidFill>
                                        <a:srgbClr val="FF0000"/>
                                      </a:solidFill>
                                      <a:latin typeface="Cambria Math" panose="02040503050406030204" pitchFamily="18" charset="0"/>
                                    </a:rPr>
                                  </m:ctrlPr>
                                </m:fPr>
                                <m:num>
                                  <m:sSub>
                                    <m:sSubPr>
                                      <m:ctrlPr>
                                        <a:rPr lang="en-US" altLang="zh-CN" b="0" i="1">
                                          <a:solidFill>
                                            <a:srgbClr val="FF0000"/>
                                          </a:solidFill>
                                          <a:latin typeface="Cambria Math" panose="02040503050406030204" pitchFamily="18" charset="0"/>
                                        </a:rPr>
                                      </m:ctrlPr>
                                    </m:sSubPr>
                                    <m:e>
                                      <m:r>
                                        <a:rPr lang="en-US" altLang="zh-CN" b="0" i="1">
                                          <a:solidFill>
                                            <a:srgbClr val="FF0000"/>
                                          </a:solidFill>
                                          <a:latin typeface="Cambria Math"/>
                                        </a:rPr>
                                        <m:t>𝐸</m:t>
                                      </m:r>
                                    </m:e>
                                    <m:sub>
                                      <m:r>
                                        <a:rPr lang="en-US" altLang="zh-CN" b="0" i="1">
                                          <a:solidFill>
                                            <a:srgbClr val="FF0000"/>
                                          </a:solidFill>
                                          <a:latin typeface="Cambria Math"/>
                                        </a:rPr>
                                        <m:t>𝛽</m:t>
                                      </m:r>
                                    </m:sub>
                                  </m:sSub>
                                </m:num>
                                <m:den>
                                  <m:r>
                                    <a:rPr lang="en-US" altLang="zh-CN" b="0" i="1">
                                      <a:solidFill>
                                        <a:srgbClr val="FF0000"/>
                                      </a:solidFill>
                                      <a:latin typeface="Cambria Math"/>
                                    </a:rPr>
                                    <m:t>𝑇</m:t>
                                  </m:r>
                                </m:den>
                              </m:f>
                            </m:sup>
                          </m:sSup>
                        </m:den>
                      </m:f>
                    </m:oMath>
                  </m:oMathPara>
                </a14:m>
                <a:endParaRPr lang="zh-CN" altLang="en-US" dirty="0">
                  <a:solidFill>
                    <a:srgbClr val="FF000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944888" y="4401269"/>
                <a:ext cx="2025747" cy="122450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8.4 </a:t>
            </a:r>
            <a:r>
              <a:rPr lang="zh-CN" altLang="en-US" dirty="0"/>
              <a:t>进化算法和遗传算法</a:t>
            </a:r>
          </a:p>
        </p:txBody>
      </p:sp>
      <p:sp>
        <p:nvSpPr>
          <p:cNvPr id="3" name="Content Placeholder 2"/>
          <p:cNvSpPr>
            <a:spLocks noGrp="1"/>
          </p:cNvSpPr>
          <p:nvPr>
            <p:ph idx="1"/>
          </p:nvPr>
        </p:nvSpPr>
        <p:spPr/>
        <p:txBody>
          <a:bodyPr/>
          <a:lstStyle/>
          <a:p>
            <a:r>
              <a:rPr lang="zh-CN" altLang="en-US" dirty="0"/>
              <a:t>借助生物学中的适者生存的规律</a:t>
            </a:r>
            <a:endParaRPr lang="en-US" altLang="zh-CN" dirty="0"/>
          </a:p>
          <a:p>
            <a:pPr lvl="1"/>
            <a:r>
              <a:rPr lang="zh-CN" altLang="en-US" dirty="0"/>
              <a:t>优胜劣汰</a:t>
            </a:r>
            <a:endParaRPr lang="en-US" altLang="zh-CN" dirty="0"/>
          </a:p>
          <a:p>
            <a:r>
              <a:rPr lang="zh-CN" altLang="en-US" dirty="0"/>
              <a:t>遗传算法的主要特点</a:t>
            </a:r>
            <a:endParaRPr lang="en-US" altLang="zh-CN" dirty="0"/>
          </a:p>
          <a:p>
            <a:pPr lvl="1"/>
            <a:r>
              <a:rPr lang="zh-CN" altLang="en-US" dirty="0"/>
              <a:t>进化发生在解的编码上，这些编码按生物学上的术语称为染色体。由于对解进行了编码，优化问题的一切性质都通过编码来研究。遗传算法涉及编码和解码</a:t>
            </a:r>
            <a:endParaRPr lang="en-US" altLang="zh-CN" dirty="0"/>
          </a:p>
          <a:p>
            <a:pPr lvl="1"/>
            <a:r>
              <a:rPr lang="zh-CN" altLang="en-US" dirty="0"/>
              <a:t>自然选择规律决定哪些染色体产生超过平均数的后代。遗传算法中通过优化问题的目标人为地构造适应函数以达到好的染色体产生超过平均数的后代</a:t>
            </a:r>
            <a:endParaRPr lang="en-US" altLang="zh-CN" dirty="0"/>
          </a:p>
          <a:p>
            <a:pPr lvl="1"/>
            <a:r>
              <a:rPr lang="zh-CN" altLang="en-US" dirty="0"/>
              <a:t>当染色体结合时，双亲的遗传基因的结合使得子女保持父母的特征</a:t>
            </a:r>
            <a:endParaRPr lang="en-US" altLang="zh-CN" dirty="0"/>
          </a:p>
          <a:p>
            <a:pPr lvl="1"/>
            <a:r>
              <a:rPr lang="zh-CN" altLang="en-US" dirty="0"/>
              <a:t>当染色体结合后，随机的变异会造成子代同父代的不同</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8.4 </a:t>
            </a:r>
            <a:r>
              <a:rPr lang="zh-CN" altLang="en-US" dirty="0"/>
              <a:t>进化算法和遗传算法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用遗传算法求解</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𝟐</m:t>
                        </m:r>
                      </m:sup>
                    </m:sSup>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𝟑𝟏</m:t>
                    </m:r>
                    <m:r>
                      <a:rPr lang="en-US" altLang="zh-CN" sz="2400" b="1" i="1" smtClean="0">
                        <a:latin typeface="Cambria Math"/>
                      </a:rPr>
                      <m:t>,</m:t>
                    </m:r>
                    <m:r>
                      <a:rPr lang="en-US" altLang="zh-CN" sz="2400" b="1" i="1" smtClean="0">
                        <a:latin typeface="Cambria Math"/>
                      </a:rPr>
                      <m:t>𝒙</m:t>
                    </m:r>
                  </m:oMath>
                </a14:m>
                <a:r>
                  <a:rPr lang="zh-CN" altLang="en-US" sz="2400" dirty="0"/>
                  <a:t>为整数的最大值</a:t>
                </a:r>
                <a:endParaRPr lang="en-US" altLang="zh-CN" sz="2400" dirty="0"/>
              </a:p>
              <a:p>
                <a:pPr lvl="1"/>
                <a:r>
                  <a:rPr lang="zh-CN" altLang="en-US" sz="2000" dirty="0"/>
                  <a:t>简单表示解的编码采用二进制表示，采用</a:t>
                </a:r>
                <a:r>
                  <a:rPr lang="en-US" altLang="zh-CN" sz="2000" dirty="0"/>
                  <a:t>5</a:t>
                </a:r>
                <a:r>
                  <a:rPr lang="zh-CN" altLang="en-US" sz="2000" dirty="0"/>
                  <a:t>位二进制表达</a:t>
                </a:r>
                <a:endParaRPr lang="en-US" altLang="zh-CN" sz="2000" dirty="0"/>
              </a:p>
              <a:p>
                <a:pPr lvl="1"/>
                <a:r>
                  <a:rPr lang="zh-CN" altLang="en-US" sz="2000" dirty="0"/>
                  <a:t>染色体：</a:t>
                </a:r>
                <a:r>
                  <a:rPr lang="en-US" altLang="zh-CN" sz="2000" dirty="0"/>
                  <a:t>10000:16,11111:31, 01001:9,00010:2</a:t>
                </a:r>
              </a:p>
              <a:p>
                <a:pPr lvl="1"/>
                <a:r>
                  <a:rPr lang="zh-CN" altLang="en-US" sz="2000" dirty="0"/>
                  <a:t>每个分量称为基因，每个基因两种状态</a:t>
                </a:r>
                <a:r>
                  <a:rPr lang="en-US" altLang="zh-CN" sz="2000" dirty="0"/>
                  <a:t>0</a:t>
                </a:r>
                <a:r>
                  <a:rPr lang="zh-CN" altLang="en-US" sz="2000" dirty="0"/>
                  <a:t>和</a:t>
                </a:r>
                <a:r>
                  <a:rPr lang="en-US" altLang="zh-CN" sz="2000" dirty="0"/>
                  <a:t>1.</a:t>
                </a:r>
              </a:p>
              <a:p>
                <a:pPr lvl="1"/>
                <a:r>
                  <a:rPr lang="zh-CN" altLang="en-US" sz="2000" dirty="0"/>
                  <a:t>模拟生物进化，首先产生群体，随机取四个染色体组成群体：</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𝟎𝟎𝟎𝟎𝟎</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𝟏𝟏𝟎𝟎𝟏</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𝟎𝟏𝟏𝟏𝟏</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𝟒</m:t>
                        </m:r>
                      </m:sub>
                    </m:sSub>
                    <m:r>
                      <a:rPr lang="en-US" altLang="zh-CN" sz="2000" b="1" i="1" smtClean="0">
                        <a:latin typeface="Cambria Math"/>
                      </a:rPr>
                      <m:t>=(</m:t>
                    </m:r>
                    <m:r>
                      <a:rPr lang="en-US" altLang="zh-CN" sz="2000" b="1" i="1" smtClean="0">
                        <a:latin typeface="Cambria Math"/>
                      </a:rPr>
                      <m:t>𝟎𝟏𝟎𝟎𝟎</m:t>
                    </m:r>
                    <m:r>
                      <a:rPr lang="en-US" altLang="zh-CN" sz="2000" b="1" i="1" smtClean="0">
                        <a:latin typeface="Cambria Math"/>
                      </a:rPr>
                      <m:t>)</m:t>
                    </m:r>
                  </m:oMath>
                </a14:m>
                <a:r>
                  <a:rPr lang="en-US" altLang="zh-CN" sz="2000" dirty="0"/>
                  <a:t>,</a:t>
                </a:r>
                <a:r>
                  <a:rPr lang="zh-CN" altLang="en-US" sz="2000" dirty="0"/>
                  <a:t>群体有</a:t>
                </a:r>
                <a:r>
                  <a:rPr lang="en-US" altLang="zh-CN" sz="2000" dirty="0"/>
                  <a:t>4</a:t>
                </a:r>
                <a:r>
                  <a:rPr lang="zh-CN" altLang="en-US" sz="2000" dirty="0"/>
                  <a:t>个个体</a:t>
                </a:r>
                <a:endParaRPr lang="en-US" altLang="zh-CN" sz="2000" dirty="0"/>
              </a:p>
              <a:p>
                <a:pPr lvl="1"/>
                <a:r>
                  <a:rPr lang="zh-CN" altLang="en-US" sz="2000" dirty="0"/>
                  <a:t>适应函数根据目标函数确定：</a:t>
                </a:r>
                <a14:m>
                  <m:oMath xmlns:m="http://schemas.openxmlformats.org/officeDocument/2006/math">
                    <m:r>
                      <a:rPr lang="en-US" altLang="zh-CN" sz="2000" b="1" i="1" smtClean="0">
                        <a:latin typeface="Cambria Math"/>
                      </a:rPr>
                      <m:t>𝒇𝒊𝒕𝒏𝒆𝒔𝒔</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𝟐</m:t>
                        </m:r>
                      </m:sup>
                    </m:sSup>
                  </m:oMath>
                </a14:m>
                <a:r>
                  <a:rPr lang="en-US" altLang="zh-CN" sz="2000" dirty="0"/>
                  <a:t>,</a:t>
                </a:r>
                <a:r>
                  <a:rPr lang="zh-CN" altLang="en-US" sz="2000" dirty="0"/>
                  <a:t>因此：</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r>
                      <a:rPr lang="en-US" altLang="zh-CN" sz="2000" b="1" i="1" smtClean="0">
                        <a:latin typeface="Cambria Math"/>
                      </a:rPr>
                      <m:t>=</m:t>
                    </m:r>
                    <m:r>
                      <a:rPr lang="en-US" altLang="zh-CN" sz="2000" b="1" i="1" smtClean="0">
                        <a:latin typeface="Cambria Math"/>
                      </a:rPr>
                      <m:t>𝟐</m:t>
                    </m:r>
                    <m:sSup>
                      <m:sSupPr>
                        <m:ctrlPr>
                          <a:rPr lang="en-US" altLang="zh-CN" sz="2000" b="1" i="1" smtClean="0">
                            <a:latin typeface="Cambria Math" panose="02040503050406030204" pitchFamily="18" charset="0"/>
                          </a:rPr>
                        </m:ctrlPr>
                      </m:sSupPr>
                      <m:e>
                        <m:r>
                          <a:rPr lang="en-US" altLang="zh-CN" sz="2000" b="1" i="1" smtClean="0">
                            <a:latin typeface="Cambria Math"/>
                          </a:rPr>
                          <m:t>𝟓</m:t>
                        </m:r>
                      </m:e>
                      <m:sup>
                        <m:r>
                          <a:rPr lang="en-US" altLang="zh-CN" sz="2000" b="1" i="1" smtClean="0">
                            <a:latin typeface="Cambria Math"/>
                          </a:rPr>
                          <m:t>𝟐</m:t>
                        </m:r>
                      </m:sup>
                    </m:sSup>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e>
                    </m:d>
                    <m:r>
                      <a:rPr lang="en-US" altLang="zh-CN" sz="2000" b="1" i="1" smtClean="0">
                        <a:latin typeface="Cambria Math"/>
                      </a:rPr>
                      <m:t>=</m:t>
                    </m:r>
                    <m:r>
                      <a:rPr lang="en-US" altLang="zh-CN" sz="2000" b="1" i="1" smtClean="0">
                        <a:latin typeface="Cambria Math"/>
                      </a:rPr>
                      <m:t>𝟏</m:t>
                    </m:r>
                    <m:sSup>
                      <m:sSupPr>
                        <m:ctrlPr>
                          <a:rPr lang="en-US" altLang="zh-CN" sz="2000" b="1" i="1" smtClean="0">
                            <a:latin typeface="Cambria Math" panose="02040503050406030204" pitchFamily="18" charset="0"/>
                          </a:rPr>
                        </m:ctrlPr>
                      </m:sSupPr>
                      <m:e>
                        <m:r>
                          <a:rPr lang="en-US" altLang="zh-CN" sz="2000" b="1" i="1" smtClean="0">
                            <a:latin typeface="Cambria Math"/>
                          </a:rPr>
                          <m:t>𝟓</m:t>
                        </m:r>
                      </m:e>
                      <m:sup>
                        <m:r>
                          <a:rPr lang="en-US" altLang="zh-CN" sz="2000" b="1" i="1" smtClean="0">
                            <a:latin typeface="Cambria Math"/>
                          </a:rPr>
                          <m:t>𝟐</m:t>
                        </m:r>
                      </m:sup>
                    </m:sSup>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𝟒</m:t>
                            </m:r>
                          </m:sub>
                        </m:sSub>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𝟖</m:t>
                        </m:r>
                      </m:e>
                      <m:sup>
                        <m:r>
                          <a:rPr lang="en-US" altLang="zh-CN" sz="2000" b="1" i="1" smtClean="0">
                            <a:latin typeface="Cambria Math"/>
                          </a:rPr>
                          <m:t>𝟐</m:t>
                        </m:r>
                      </m:sup>
                    </m:sSup>
                  </m:oMath>
                </a14:m>
                <a:endParaRPr lang="en-US" altLang="zh-CN" sz="2000" dirty="0"/>
              </a:p>
              <a:p>
                <a:pPr lvl="1"/>
                <a:r>
                  <a:rPr lang="zh-CN" altLang="en-US" sz="2000" dirty="0"/>
                  <a:t>定义第</a:t>
                </a:r>
                <a14:m>
                  <m:oMath xmlns:m="http://schemas.openxmlformats.org/officeDocument/2006/math">
                    <m:r>
                      <a:rPr lang="en-US" altLang="zh-CN" sz="2000" b="1" i="1" smtClean="0">
                        <a:latin typeface="Cambria Math"/>
                      </a:rPr>
                      <m:t>𝒊</m:t>
                    </m:r>
                  </m:oMath>
                </a14:m>
                <a:r>
                  <a:rPr lang="zh-CN" altLang="en-US" sz="2000" dirty="0"/>
                  <a:t>个个体入选种群的概率：</a:t>
                </a:r>
                <a:endParaRPr lang="en-US" altLang="zh-CN" sz="2000" dirty="0"/>
              </a:p>
              <a:p>
                <a:pPr lvl="1"/>
                <a14:m>
                  <m:oMath xmlns:m="http://schemas.openxmlformats.org/officeDocument/2006/math">
                    <m:r>
                      <a:rPr lang="en-US" altLang="zh-CN" sz="2000" b="1" i="1" smtClean="0">
                        <a:latin typeface="Cambria Math"/>
                      </a:rPr>
                      <m:t>𝒑</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𝒇𝒊𝒕𝒏𝒆𝒔𝒔</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e>
                        </m:d>
                      </m:num>
                      <m:den>
                        <m:nary>
                          <m:naryPr>
                            <m:chr m:val="∑"/>
                            <m:supHide m:val="on"/>
                            <m:ctrlPr>
                              <a:rPr lang="en-US" altLang="zh-CN" sz="2000" b="1" i="1" smtClean="0">
                                <a:latin typeface="Cambria Math" panose="02040503050406030204" pitchFamily="18" charset="0"/>
                              </a:rPr>
                            </m:ctrlPr>
                          </m:naryPr>
                          <m:sub>
                            <m:r>
                              <a:rPr lang="en-US" altLang="zh-CN" sz="2000" b="1" i="1" smtClean="0">
                                <a:latin typeface="Cambria Math"/>
                              </a:rPr>
                              <m:t>𝒊</m:t>
                            </m:r>
                          </m:sub>
                          <m:sup/>
                          <m:e>
                            <m:d>
                              <m:dPr>
                                <m:ctrlPr>
                                  <a:rPr lang="en-US" altLang="zh-CN" sz="2000" b="1" i="1" smtClean="0">
                                    <a:latin typeface="Cambria Math" panose="02040503050406030204" pitchFamily="18" charset="0"/>
                                  </a:rPr>
                                </m:ctrlPr>
                              </m:dPr>
                              <m:e>
                                <m:r>
                                  <a:rPr lang="en-US" altLang="zh-CN" sz="2000" b="1" i="1" smtClean="0">
                                    <a:latin typeface="Cambria Math"/>
                                  </a:rPr>
                                  <m:t>𝒇𝒊𝒕𝒏𝒆𝒔𝒔</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e>
                                </m:d>
                              </m:e>
                            </m:d>
                            <m:r>
                              <a:rPr lang="en-US" altLang="zh-CN" sz="2000" b="1" i="1" smtClean="0">
                                <a:latin typeface="Cambria Math"/>
                              </a:rPr>
                              <m:t> </m:t>
                            </m:r>
                          </m:e>
                        </m:nary>
                      </m:den>
                    </m:f>
                  </m:oMath>
                </a14:m>
                <a:r>
                  <a:rPr lang="en-US" altLang="zh-CN" sz="2000" dirty="0"/>
                  <a:t>,</a:t>
                </a:r>
                <a:r>
                  <a:rPr lang="zh-CN" altLang="en-US" sz="2000" dirty="0"/>
                  <a:t>显然，适应函数值大的个体生存概率大</a:t>
                </a:r>
                <a:endParaRPr lang="en-US" altLang="zh-CN" sz="2000" dirty="0"/>
              </a:p>
              <a:p>
                <a:pPr lvl="1"/>
                <a:r>
                  <a:rPr lang="zh-CN" altLang="en-US" sz="2000" dirty="0"/>
                  <a:t>若群体中选四个个体称为种群，最可能选上的是</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𝟏𝟏𝟎𝟎𝟏</m:t>
                    </m:r>
                    <m:r>
                      <a:rPr lang="en-US" altLang="zh-CN" sz="2000" b="1" i="1" smtClean="0">
                        <a:latin typeface="Cambria Math"/>
                      </a:rPr>
                      <m:t>)</m:t>
                    </m:r>
                  </m:oMath>
                </a14:m>
                <a:r>
                  <a:rPr lang="zh-CN" altLang="en-US" sz="2000" dirty="0"/>
                  <a:t>，</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a:latin typeface="Cambria Math"/>
                          </a:rPr>
                          <m:t>𝑥</m:t>
                        </m:r>
                      </m:e>
                      <m:sub>
                        <m:r>
                          <a:rPr lang="en-US" altLang="zh-CN" sz="2000" i="1" dirty="0">
                            <a:latin typeface="Cambria Math"/>
                          </a:rPr>
                          <m:t>3</m:t>
                        </m:r>
                      </m:sub>
                    </m:sSub>
                    <m:r>
                      <a:rPr lang="zh-CN" altLang="en-US" sz="2000" b="1" i="1" dirty="0" smtClean="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𝑥</m:t>
                        </m:r>
                      </m:e>
                      <m:sub>
                        <m:r>
                          <a:rPr lang="en-US" altLang="zh-CN" sz="2000" i="1" dirty="0">
                            <a:latin typeface="Cambria Math"/>
                          </a:rPr>
                          <m:t>4</m:t>
                        </m:r>
                      </m:sub>
                    </m:sSub>
                  </m:oMath>
                </a14:m>
                <a:endParaRPr lang="en-US" altLang="zh-CN" sz="2000" i="1" dirty="0"/>
              </a:p>
              <a:p>
                <a:pPr lvl="1"/>
                <a:r>
                  <a:rPr lang="zh-CN" altLang="en-US" sz="2000" i="1" dirty="0"/>
                  <a:t>若他们结合，采用如下的交叉方式，则</a:t>
                </a:r>
                <a:endParaRPr lang="en-US" altLang="zh-CN" sz="2000" i="1"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solidFill>
                              <a:srgbClr val="FF0000"/>
                            </a:solidFill>
                            <a:latin typeface="Cambria Math"/>
                          </a:rPr>
                          <m:t>𝟏𝟏</m:t>
                        </m:r>
                        <m:r>
                          <a:rPr lang="en-US" altLang="zh-CN" sz="2000" b="1" i="1" smtClean="0">
                            <a:latin typeface="Cambria Math"/>
                          </a:rPr>
                          <m:t>𝟎𝟎𝟏</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𝒚</m:t>
                        </m:r>
                      </m:e>
                      <m:sub>
                        <m:r>
                          <a:rPr lang="en-US" altLang="zh-CN" sz="2000" b="1" i="1" smtClean="0">
                            <a:latin typeface="Cambria Math"/>
                          </a:rPr>
                          <m:t>𝟏</m:t>
                        </m:r>
                      </m:sub>
                    </m:sSub>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𝟏𝟏𝟏𝟏𝟏</m:t>
                        </m:r>
                      </m:e>
                    </m:d>
                  </m:oMath>
                </a14:m>
                <a:endParaRPr lang="en-US" altLang="zh-CN" sz="2000" b="1" i="1"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𝟑</m:t>
                        </m:r>
                      </m:sub>
                    </m:sSub>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solidFill>
                              <a:srgbClr val="FF0000"/>
                            </a:solidFill>
                            <a:latin typeface="Cambria Math"/>
                          </a:rPr>
                          <m:t>𝟎𝟏</m:t>
                        </m:r>
                        <m:r>
                          <a:rPr lang="en-US" altLang="zh-CN" sz="2000" b="1" i="1" smtClean="0">
                            <a:latin typeface="Cambria Math"/>
                          </a:rPr>
                          <m:t>𝟏𝟏𝟏</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𝒚</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𝟎𝟏</m:t>
                    </m:r>
                    <m:r>
                      <a:rPr lang="en-US" altLang="zh-CN" sz="2000" i="1">
                        <a:latin typeface="Cambria Math"/>
                      </a:rPr>
                      <m:t>𝟎𝟎𝟏</m:t>
                    </m:r>
                    <m:r>
                      <a:rPr lang="en-US" altLang="zh-CN" sz="2000" b="1" i="1" smtClean="0">
                        <a:latin typeface="Cambria Math"/>
                      </a:rPr>
                      <m:t>)</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08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953000" y="5769421"/>
                <a:ext cx="4953000" cy="707886"/>
              </a:xfrm>
              <a:prstGeom prst="rect">
                <a:avLst/>
              </a:prstGeom>
            </p:spPr>
            <p:txBody>
              <a:bodyPr>
                <a:spAutoFit/>
              </a:bodyPr>
              <a:lstStyle/>
              <a:p>
                <a:pPr lvl="1"/>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d>
                        <m:dPr>
                          <m:ctrlPr>
                            <a:rPr lang="en-US" altLang="zh-CN" sz="2000" i="1">
                              <a:latin typeface="Cambria Math" panose="02040503050406030204" pitchFamily="18" charset="0"/>
                            </a:rPr>
                          </m:ctrlPr>
                        </m:dPr>
                        <m:e>
                          <m:r>
                            <a:rPr lang="en-US" altLang="zh-CN" sz="2000" i="1">
                              <a:solidFill>
                                <a:srgbClr val="FF0000"/>
                              </a:solidFill>
                              <a:latin typeface="Cambria Math"/>
                            </a:rPr>
                            <m:t>𝟏𝟏</m:t>
                          </m:r>
                          <m:r>
                            <a:rPr lang="en-US" altLang="zh-CN" sz="2000" i="1">
                              <a:latin typeface="Cambria Math"/>
                            </a:rPr>
                            <m:t>𝟎𝟎𝟏</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a:rPr>
                            <m:t>𝟑</m:t>
                          </m:r>
                        </m:sub>
                      </m:sSub>
                      <m:r>
                        <a:rPr lang="en-US" altLang="zh-CN" sz="2000" i="1">
                          <a:latin typeface="Cambria Math"/>
                        </a:rPr>
                        <m:t>=</m:t>
                      </m:r>
                      <m:d>
                        <m:dPr>
                          <m:ctrlPr>
                            <a:rPr lang="en-US" altLang="zh-CN" sz="2000" i="1">
                              <a:latin typeface="Cambria Math" panose="02040503050406030204" pitchFamily="18" charset="0"/>
                            </a:rPr>
                          </m:ctrlPr>
                        </m:dPr>
                        <m:e>
                          <m:r>
                            <a:rPr lang="en-US" altLang="zh-CN" sz="2000" b="1" i="1" smtClean="0">
                              <a:latin typeface="Cambria Math"/>
                            </a:rPr>
                            <m:t>𝟏</m:t>
                          </m:r>
                          <m:r>
                            <a:rPr lang="en-US" altLang="zh-CN" sz="2000" i="1">
                              <a:latin typeface="Cambria Math"/>
                            </a:rPr>
                            <m:t>𝟏𝟎𝟎</m:t>
                          </m:r>
                          <m:r>
                            <a:rPr lang="en-US" altLang="zh-CN" sz="2000" b="1" i="1" smtClean="0">
                              <a:latin typeface="Cambria Math"/>
                            </a:rPr>
                            <m:t>𝟎</m:t>
                          </m:r>
                        </m:e>
                      </m:d>
                    </m:oMath>
                  </m:oMathPara>
                </a14:m>
                <a:endParaRPr lang="en-US" altLang="zh-CN" sz="2000" i="1" dirty="0"/>
              </a:p>
              <a:p>
                <a:pPr lvl="1"/>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𝟒</m:t>
                          </m:r>
                        </m:sub>
                      </m:sSub>
                      <m:r>
                        <a:rPr lang="en-US" altLang="zh-CN" sz="2000" i="1">
                          <a:latin typeface="Cambria Math"/>
                        </a:rPr>
                        <m:t>=</m:t>
                      </m:r>
                      <m:d>
                        <m:dPr>
                          <m:ctrlPr>
                            <a:rPr lang="en-US" altLang="zh-CN" sz="2000" i="1">
                              <a:latin typeface="Cambria Math" panose="02040503050406030204" pitchFamily="18" charset="0"/>
                            </a:rPr>
                          </m:ctrlPr>
                        </m:dPr>
                        <m:e>
                          <m:r>
                            <a:rPr lang="en-US" altLang="zh-CN" sz="2000" i="1">
                              <a:solidFill>
                                <a:srgbClr val="FF0000"/>
                              </a:solidFill>
                              <a:latin typeface="Cambria Math"/>
                            </a:rPr>
                            <m:t>𝟎𝟏</m:t>
                          </m:r>
                          <m:r>
                            <a:rPr lang="en-US" altLang="zh-CN" sz="2000" b="1" i="1" smtClean="0">
                              <a:latin typeface="Cambria Math"/>
                            </a:rPr>
                            <m:t>𝟎𝟎𝟎</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a:rPr>
                            <m:t>𝟒</m:t>
                          </m:r>
                        </m:sub>
                      </m:sSub>
                      <m:r>
                        <a:rPr lang="en-US" altLang="zh-CN" sz="2000" i="1">
                          <a:latin typeface="Cambria Math"/>
                        </a:rPr>
                        <m:t>=(</m:t>
                      </m:r>
                      <m:r>
                        <a:rPr lang="en-US" altLang="zh-CN" sz="2000" b="1" i="1" smtClean="0">
                          <a:latin typeface="Cambria Math"/>
                        </a:rPr>
                        <m:t>𝟎</m:t>
                      </m:r>
                      <m:r>
                        <a:rPr lang="en-US" altLang="zh-CN" sz="2000" i="1">
                          <a:latin typeface="Cambria Math"/>
                        </a:rPr>
                        <m:t>𝟏</m:t>
                      </m:r>
                      <m:r>
                        <a:rPr lang="en-US" altLang="zh-CN" sz="2000" b="1" i="1" smtClean="0">
                          <a:latin typeface="Cambria Math"/>
                        </a:rPr>
                        <m:t>𝟎𝟎𝟏</m:t>
                      </m:r>
                      <m:r>
                        <a:rPr lang="en-US" altLang="zh-CN" sz="2000" i="1">
                          <a:latin typeface="Cambria Math"/>
                        </a:rPr>
                        <m:t>)</m:t>
                      </m:r>
                    </m:oMath>
                  </m:oMathPara>
                </a14:m>
                <a:endParaRPr lang="zh-CN" alt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953000" y="5769421"/>
                <a:ext cx="4953000" cy="707886"/>
              </a:xfrm>
              <a:prstGeom prst="rect">
                <a:avLst/>
              </a:prstGeom>
              <a:blipFill rotWithShape="1">
                <a:blip r:embed="rId3"/>
                <a:stretch>
                  <a:fillRect b="-854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8.4 </a:t>
            </a:r>
            <a:r>
              <a:rPr lang="zh-CN" altLang="en-US" dirty="0"/>
              <a:t>进化算法和遗传算法</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sz="2000" dirty="0"/>
                  <a:t>用遗传算法求解</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𝟐</m:t>
                        </m:r>
                      </m:sup>
                    </m:sSup>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𝟑𝟏</m:t>
                    </m:r>
                    <m:r>
                      <a:rPr lang="en-US" altLang="zh-CN" sz="2000" b="1" i="1" smtClean="0">
                        <a:latin typeface="Cambria Math"/>
                      </a:rPr>
                      <m:t>,</m:t>
                    </m:r>
                    <m:r>
                      <a:rPr lang="en-US" altLang="zh-CN" sz="2000" b="1" i="1" smtClean="0">
                        <a:latin typeface="Cambria Math"/>
                      </a:rPr>
                      <m:t>𝒙</m:t>
                    </m:r>
                  </m:oMath>
                </a14:m>
                <a:r>
                  <a:rPr lang="zh-CN" altLang="en-US" sz="2000" dirty="0"/>
                  <a:t>为整数的最大值</a:t>
                </a:r>
                <a:endParaRPr lang="en-US" altLang="zh-CN" sz="20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𝟐</m:t>
                        </m:r>
                      </m:sub>
                    </m:sSub>
                    <m:r>
                      <a:rPr lang="en-US" altLang="zh-CN" sz="1800" b="1" i="1" smtClean="0">
                        <a:latin typeface="Cambria Math"/>
                      </a:rPr>
                      <m:t>=</m:t>
                    </m:r>
                    <m:d>
                      <m:dPr>
                        <m:ctrlPr>
                          <a:rPr lang="en-US" altLang="zh-CN" sz="1800" b="1" i="1" smtClean="0">
                            <a:latin typeface="Cambria Math" panose="02040503050406030204" pitchFamily="18" charset="0"/>
                          </a:rPr>
                        </m:ctrlPr>
                      </m:dPr>
                      <m:e>
                        <m:r>
                          <a:rPr lang="en-US" altLang="zh-CN" sz="1800" b="1" i="1" smtClean="0">
                            <a:solidFill>
                              <a:srgbClr val="FF0000"/>
                            </a:solidFill>
                            <a:latin typeface="Cambria Math"/>
                          </a:rPr>
                          <m:t>𝟏𝟏</m:t>
                        </m:r>
                        <m:r>
                          <a:rPr lang="en-US" altLang="zh-CN" sz="1800" b="1" i="1" smtClean="0">
                            <a:latin typeface="Cambria Math"/>
                          </a:rPr>
                          <m:t>𝟎𝟎𝟏</m:t>
                        </m:r>
                      </m:e>
                    </m:d>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𝟏</m:t>
                        </m:r>
                      </m:sub>
                    </m:sSub>
                    <m:r>
                      <a:rPr lang="en-US" altLang="zh-CN" sz="1800" b="1" i="1" smtClean="0">
                        <a:latin typeface="Cambria Math"/>
                      </a:rPr>
                      <m:t>=</m:t>
                    </m:r>
                    <m:d>
                      <m:dPr>
                        <m:ctrlPr>
                          <a:rPr lang="en-US" altLang="zh-CN" sz="1800" b="1" i="1" smtClean="0">
                            <a:latin typeface="Cambria Math" panose="02040503050406030204" pitchFamily="18" charset="0"/>
                          </a:rPr>
                        </m:ctrlPr>
                      </m:dPr>
                      <m:e>
                        <m:r>
                          <a:rPr lang="en-US" altLang="zh-CN" sz="1800" b="1" i="1" smtClean="0">
                            <a:latin typeface="Cambria Math"/>
                          </a:rPr>
                          <m:t>𝟏𝟏𝟏𝟏𝟏</m:t>
                        </m:r>
                      </m:e>
                    </m:d>
                  </m:oMath>
                </a14:m>
                <a:endParaRPr lang="en-US" altLang="zh-CN" sz="1800" b="1" i="1"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𝟑</m:t>
                        </m:r>
                      </m:sub>
                    </m:sSub>
                    <m:r>
                      <a:rPr lang="en-US" altLang="zh-CN" sz="1800" b="1" i="1" smtClean="0">
                        <a:latin typeface="Cambria Math"/>
                      </a:rPr>
                      <m:t>=</m:t>
                    </m:r>
                    <m:d>
                      <m:dPr>
                        <m:ctrlPr>
                          <a:rPr lang="en-US" altLang="zh-CN" sz="1800" b="1" i="1" smtClean="0">
                            <a:latin typeface="Cambria Math" panose="02040503050406030204" pitchFamily="18" charset="0"/>
                          </a:rPr>
                        </m:ctrlPr>
                      </m:dPr>
                      <m:e>
                        <m:r>
                          <a:rPr lang="en-US" altLang="zh-CN" sz="1800" b="1" i="1" smtClean="0">
                            <a:solidFill>
                              <a:srgbClr val="FF0000"/>
                            </a:solidFill>
                            <a:latin typeface="Cambria Math"/>
                          </a:rPr>
                          <m:t>𝟎𝟏</m:t>
                        </m:r>
                        <m:r>
                          <a:rPr lang="en-US" altLang="zh-CN" sz="1800" b="1" i="1" smtClean="0">
                            <a:latin typeface="Cambria Math"/>
                          </a:rPr>
                          <m:t>𝟏𝟏𝟏</m:t>
                        </m:r>
                      </m:e>
                    </m:d>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𝟐</m:t>
                        </m:r>
                      </m:sub>
                    </m:sSub>
                    <m:r>
                      <a:rPr lang="en-US" altLang="zh-CN" sz="1800" b="1" i="1" smtClean="0">
                        <a:latin typeface="Cambria Math"/>
                      </a:rPr>
                      <m:t>=(</m:t>
                    </m:r>
                    <m:r>
                      <a:rPr lang="en-US" altLang="zh-CN" sz="1800" b="1" i="1" smtClean="0">
                        <a:latin typeface="Cambria Math"/>
                      </a:rPr>
                      <m:t>𝟎𝟏</m:t>
                    </m:r>
                    <m:r>
                      <a:rPr lang="en-US" altLang="zh-CN" sz="1800" i="1">
                        <a:latin typeface="Cambria Math"/>
                      </a:rPr>
                      <m:t>𝟎𝟎𝟏</m:t>
                    </m:r>
                    <m:r>
                      <a:rPr lang="en-US" altLang="zh-CN" sz="1800" b="1" i="1" smtClean="0">
                        <a:latin typeface="Cambria Math"/>
                      </a:rPr>
                      <m:t>)</m:t>
                    </m:r>
                  </m:oMath>
                </a14:m>
                <a:endParaRPr lang="en-US" altLang="zh-CN" sz="1800" dirty="0"/>
              </a:p>
              <a:p>
                <a:pPr lvl="1"/>
                <a:r>
                  <a:rPr lang="zh-CN" altLang="en-US" sz="1800" dirty="0"/>
                  <a:t>若</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𝟒</m:t>
                        </m:r>
                      </m:sub>
                    </m:sSub>
                  </m:oMath>
                </a14:m>
                <a:r>
                  <a:rPr lang="zh-CN" altLang="en-US" sz="1800" dirty="0"/>
                  <a:t>第一个基因发生变异，</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𝟒</m:t>
                        </m:r>
                      </m:sub>
                    </m:sSub>
                    <m:r>
                      <a:rPr lang="en-US" altLang="zh-CN" sz="1800" b="1" i="1" smtClean="0">
                        <a:latin typeface="Cambria Math"/>
                      </a:rPr>
                      <m:t>=(</m:t>
                    </m:r>
                    <m:r>
                      <a:rPr lang="en-US" altLang="zh-CN" sz="1800" b="1" i="1" smtClean="0">
                        <a:latin typeface="Cambria Math"/>
                      </a:rPr>
                      <m:t>𝟏𝟏𝟎𝟎𝟏</m:t>
                    </m:r>
                    <m:r>
                      <a:rPr lang="en-US" altLang="zh-CN" sz="1800" b="1" i="1" smtClean="0">
                        <a:latin typeface="Cambria Math"/>
                      </a:rPr>
                      <m:t>)</m:t>
                    </m:r>
                  </m:oMath>
                </a14:m>
                <a:endParaRPr lang="en-US" altLang="zh-CN" sz="1800" dirty="0"/>
              </a:p>
              <a:p>
                <a:r>
                  <a:rPr lang="zh-CN" altLang="en-US" sz="2000" dirty="0"/>
                  <a:t>遗传算法</a:t>
                </a:r>
                <a:endParaRPr lang="en-US" altLang="zh-CN" sz="2000" dirty="0"/>
              </a:p>
              <a:p>
                <a:pPr lvl="1"/>
                <a:r>
                  <a:rPr lang="en-US" altLang="zh-CN" sz="1800" dirty="0">
                    <a:solidFill>
                      <a:srgbClr val="FF0000"/>
                    </a:solidFill>
                  </a:rPr>
                  <a:t>Step1.</a:t>
                </a:r>
                <a:r>
                  <a:rPr lang="zh-CN" altLang="en-US" sz="1800" dirty="0"/>
                  <a:t>选择问题的一个编码；给出一个有</a:t>
                </a:r>
                <a:r>
                  <a:rPr lang="en-US" altLang="zh-CN" sz="1800" dirty="0"/>
                  <a:t>N</a:t>
                </a:r>
                <a:r>
                  <a:rPr lang="zh-CN" altLang="en-US" sz="1800" dirty="0"/>
                  <a:t>个染色体的初始群体</a:t>
                </a:r>
                <a14:m>
                  <m:oMath xmlns:m="http://schemas.openxmlformats.org/officeDocument/2006/math">
                    <m:r>
                      <a:rPr lang="en-US" altLang="zh-CN" sz="1800" b="1" i="1" smtClean="0">
                        <a:latin typeface="Cambria Math"/>
                      </a:rPr>
                      <m:t>𝒑𝒐𝒑</m:t>
                    </m:r>
                    <m:d>
                      <m:dPr>
                        <m:ctrlPr>
                          <a:rPr lang="en-US" altLang="zh-CN" sz="1800" b="1" i="1" smtClean="0">
                            <a:latin typeface="Cambria Math" panose="02040503050406030204" pitchFamily="18" charset="0"/>
                          </a:rPr>
                        </m:ctrlPr>
                      </m:dPr>
                      <m:e>
                        <m:r>
                          <a:rPr lang="en-US" altLang="zh-CN" sz="1800" b="1" i="1" smtClean="0">
                            <a:latin typeface="Cambria Math"/>
                          </a:rPr>
                          <m:t>𝟏</m:t>
                        </m:r>
                      </m:e>
                    </m:d>
                    <m:r>
                      <a:rPr lang="en-US" altLang="zh-CN" sz="1800" b="1" i="1" smtClean="0">
                        <a:latin typeface="Cambria Math"/>
                      </a:rPr>
                      <m:t>,</m:t>
                    </m:r>
                    <m:r>
                      <a:rPr lang="en-US" altLang="zh-CN" sz="1800" b="1" i="1" smtClean="0">
                        <a:latin typeface="Cambria Math"/>
                      </a:rPr>
                      <m:t>𝒕</m:t>
                    </m:r>
                    <m:r>
                      <a:rPr lang="en-US" altLang="zh-CN" sz="1800" b="1" i="1" smtClean="0">
                        <a:latin typeface="Cambria Math"/>
                      </a:rPr>
                      <m:t>≔</m:t>
                    </m:r>
                    <m:r>
                      <a:rPr lang="en-US" altLang="zh-CN" sz="1800" b="1" i="1" smtClean="0">
                        <a:latin typeface="Cambria Math"/>
                      </a:rPr>
                      <m:t>𝟏</m:t>
                    </m:r>
                  </m:oMath>
                </a14:m>
                <a:r>
                  <a:rPr lang="en-US" altLang="zh-CN" sz="1800" dirty="0"/>
                  <a:t>;</a:t>
                </a:r>
              </a:p>
              <a:p>
                <a:pPr lvl="1"/>
                <a:r>
                  <a:rPr lang="en-US" altLang="zh-CN" sz="1800" dirty="0">
                    <a:solidFill>
                      <a:srgbClr val="FF0000"/>
                    </a:solidFill>
                  </a:rPr>
                  <a:t>Step2.</a:t>
                </a:r>
                <a:r>
                  <a:rPr lang="zh-CN" altLang="en-US" sz="1800" dirty="0"/>
                  <a:t>对群体</a:t>
                </a:r>
                <a14:m>
                  <m:oMath xmlns:m="http://schemas.openxmlformats.org/officeDocument/2006/math">
                    <m:r>
                      <a:rPr lang="en-US" altLang="zh-CN" sz="1800" b="1" i="1" smtClean="0">
                        <a:latin typeface="Cambria Math"/>
                      </a:rPr>
                      <m:t>𝒑𝒐𝒑</m:t>
                    </m:r>
                    <m:r>
                      <a:rPr lang="en-US" altLang="zh-CN" sz="1800" b="1" i="1" smtClean="0">
                        <a:latin typeface="Cambria Math"/>
                      </a:rPr>
                      <m:t>(</m:t>
                    </m:r>
                    <m:r>
                      <a:rPr lang="en-US" altLang="zh-CN" sz="1800" b="1" i="1" smtClean="0">
                        <a:latin typeface="Cambria Math"/>
                      </a:rPr>
                      <m:t>𝒕</m:t>
                    </m:r>
                    <m:r>
                      <a:rPr lang="en-US" altLang="zh-CN" sz="1800" b="1" i="1" smtClean="0">
                        <a:latin typeface="Cambria Math"/>
                      </a:rPr>
                      <m:t>)</m:t>
                    </m:r>
                  </m:oMath>
                </a14:m>
                <a:r>
                  <a:rPr lang="zh-CN" altLang="en-US" sz="1800" dirty="0"/>
                  <a:t>中的每个染色体</a:t>
                </a:r>
                <a14:m>
                  <m:oMath xmlns:m="http://schemas.openxmlformats.org/officeDocument/2006/math">
                    <m:r>
                      <a:rPr lang="en-US" altLang="zh-CN" sz="1800" b="1" i="1" smtClean="0">
                        <a:latin typeface="Cambria Math"/>
                      </a:rPr>
                      <m:t>𝒑𝒐</m:t>
                    </m:r>
                    <m:sSub>
                      <m:sSubPr>
                        <m:ctrlPr>
                          <a:rPr lang="en-US" altLang="zh-CN" sz="1800" b="1" i="1" smtClean="0">
                            <a:latin typeface="Cambria Math" panose="02040503050406030204" pitchFamily="18" charset="0"/>
                          </a:rPr>
                        </m:ctrlPr>
                      </m:sSubPr>
                      <m:e>
                        <m:r>
                          <a:rPr lang="en-US" altLang="zh-CN" sz="1800" b="1" i="1" smtClean="0">
                            <a:latin typeface="Cambria Math"/>
                          </a:rPr>
                          <m:t>𝒑</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𝒕</m:t>
                    </m:r>
                    <m:r>
                      <a:rPr lang="en-US" altLang="zh-CN" sz="1800" b="1" i="1" smtClean="0">
                        <a:latin typeface="Cambria Math"/>
                      </a:rPr>
                      <m:t>)</m:t>
                    </m:r>
                  </m:oMath>
                </a14:m>
                <a:r>
                  <a:rPr lang="zh-CN" altLang="en-US" sz="1800" dirty="0"/>
                  <a:t>计算它的适应函数</a:t>
                </a:r>
                <a:endParaRPr lang="en-US" altLang="zh-CN" sz="1800" b="1" i="1" dirty="0">
                  <a:latin typeface="Cambria Math"/>
                </a:endParaRPr>
              </a:p>
              <a:p>
                <a:pPr marL="441325" lvl="1" indent="0">
                  <a:buNone/>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9900FF"/>
                              </a:solidFill>
                              <a:latin typeface="Cambria Math" panose="02040503050406030204" pitchFamily="18" charset="0"/>
                            </a:rPr>
                          </m:ctrlPr>
                        </m:sSubPr>
                        <m:e>
                          <m:r>
                            <a:rPr lang="en-US" altLang="zh-CN" sz="1800" b="1" i="1" smtClean="0">
                              <a:solidFill>
                                <a:srgbClr val="9900FF"/>
                              </a:solidFill>
                              <a:latin typeface="Cambria Math"/>
                            </a:rPr>
                            <m:t>𝒇</m:t>
                          </m:r>
                        </m:e>
                        <m:sub>
                          <m:r>
                            <a:rPr lang="en-US" altLang="zh-CN" sz="1800" b="1" i="1" smtClean="0">
                              <a:solidFill>
                                <a:srgbClr val="9900FF"/>
                              </a:solidFill>
                              <a:latin typeface="Cambria Math"/>
                            </a:rPr>
                            <m:t>𝒊</m:t>
                          </m:r>
                        </m:sub>
                      </m:sSub>
                      <m:r>
                        <a:rPr lang="en-US" altLang="zh-CN" sz="1800" b="1" i="1" smtClean="0">
                          <a:solidFill>
                            <a:srgbClr val="9900FF"/>
                          </a:solidFill>
                          <a:latin typeface="Cambria Math"/>
                        </a:rPr>
                        <m:t>=</m:t>
                      </m:r>
                      <m:r>
                        <a:rPr lang="en-US" altLang="zh-CN" sz="1800" b="1" i="1" smtClean="0">
                          <a:solidFill>
                            <a:srgbClr val="9900FF"/>
                          </a:solidFill>
                          <a:latin typeface="Cambria Math"/>
                        </a:rPr>
                        <m:t>𝒇𝒊𝒕𝒏𝒆𝒔𝒔</m:t>
                      </m:r>
                      <m:r>
                        <a:rPr lang="en-US" altLang="zh-CN" sz="1800" b="1" i="1" smtClean="0">
                          <a:solidFill>
                            <a:srgbClr val="9900FF"/>
                          </a:solidFill>
                          <a:latin typeface="Cambria Math"/>
                        </a:rPr>
                        <m:t>(</m:t>
                      </m:r>
                      <m:r>
                        <a:rPr lang="en-US" altLang="zh-CN" sz="1800" b="1" i="1" smtClean="0">
                          <a:solidFill>
                            <a:srgbClr val="9900FF"/>
                          </a:solidFill>
                          <a:latin typeface="Cambria Math"/>
                        </a:rPr>
                        <m:t>𝒑𝒐</m:t>
                      </m:r>
                      <m:sSub>
                        <m:sSubPr>
                          <m:ctrlPr>
                            <a:rPr lang="en-US" altLang="zh-CN" sz="1800" b="1" i="1" smtClean="0">
                              <a:solidFill>
                                <a:srgbClr val="9900FF"/>
                              </a:solidFill>
                              <a:latin typeface="Cambria Math" panose="02040503050406030204" pitchFamily="18" charset="0"/>
                            </a:rPr>
                          </m:ctrlPr>
                        </m:sSubPr>
                        <m:e>
                          <m:r>
                            <a:rPr lang="en-US" altLang="zh-CN" sz="1800" b="1" i="1" smtClean="0">
                              <a:solidFill>
                                <a:srgbClr val="9900FF"/>
                              </a:solidFill>
                              <a:latin typeface="Cambria Math"/>
                            </a:rPr>
                            <m:t>𝒑</m:t>
                          </m:r>
                        </m:e>
                        <m:sub>
                          <m:r>
                            <a:rPr lang="en-US" altLang="zh-CN" sz="1800" b="1" i="1" smtClean="0">
                              <a:solidFill>
                                <a:srgbClr val="9900FF"/>
                              </a:solidFill>
                              <a:latin typeface="Cambria Math"/>
                            </a:rPr>
                            <m:t>𝒊</m:t>
                          </m:r>
                        </m:sub>
                      </m:sSub>
                      <m:d>
                        <m:dPr>
                          <m:ctrlPr>
                            <a:rPr lang="en-US" altLang="zh-CN" sz="1800" b="1" i="1" smtClean="0">
                              <a:solidFill>
                                <a:srgbClr val="9900FF"/>
                              </a:solidFill>
                              <a:latin typeface="Cambria Math" panose="02040503050406030204" pitchFamily="18" charset="0"/>
                            </a:rPr>
                          </m:ctrlPr>
                        </m:dPr>
                        <m:e>
                          <m:r>
                            <a:rPr lang="en-US" altLang="zh-CN" sz="1800" b="1" i="1" smtClean="0">
                              <a:solidFill>
                                <a:srgbClr val="9900FF"/>
                              </a:solidFill>
                              <a:latin typeface="Cambria Math"/>
                            </a:rPr>
                            <m:t>𝒕</m:t>
                          </m:r>
                        </m:e>
                      </m:d>
                      <m:r>
                        <a:rPr lang="en-US" altLang="zh-CN" sz="1800" b="1" i="1" smtClean="0">
                          <a:solidFill>
                            <a:srgbClr val="9900FF"/>
                          </a:solidFill>
                          <a:latin typeface="Cambria Math"/>
                        </a:rPr>
                        <m:t>)</m:t>
                      </m:r>
                    </m:oMath>
                  </m:oMathPara>
                </a14:m>
                <a:endParaRPr lang="en-US" altLang="zh-CN" sz="1800" dirty="0">
                  <a:solidFill>
                    <a:srgbClr val="9900FF"/>
                  </a:solidFill>
                </a:endParaRPr>
              </a:p>
              <a:p>
                <a:pPr lvl="1"/>
                <a:r>
                  <a:rPr lang="en-US" altLang="zh-CN" sz="1800" dirty="0">
                    <a:solidFill>
                      <a:srgbClr val="FF0000"/>
                    </a:solidFill>
                  </a:rPr>
                  <a:t>Step3.</a:t>
                </a:r>
                <a:r>
                  <a:rPr lang="zh-CN" altLang="en-US" sz="1800" dirty="0"/>
                  <a:t>若停止准则满足，则算法终止；否则，计算概率</a:t>
                </a:r>
                <a:endParaRPr lang="en-US" altLang="zh-CN" sz="1800" dirty="0"/>
              </a:p>
              <a:p>
                <a:pPr marL="441325" lvl="1" indent="0" algn="ctr">
                  <a:buNone/>
                </a:pPr>
                <a14:m>
                  <m:oMath xmlns:m="http://schemas.openxmlformats.org/officeDocument/2006/math">
                    <m:sSub>
                      <m:sSubPr>
                        <m:ctrlPr>
                          <a:rPr lang="en-US" altLang="zh-CN" sz="1800" b="1" i="1" smtClean="0">
                            <a:solidFill>
                              <a:srgbClr val="9900FF"/>
                            </a:solidFill>
                            <a:latin typeface="Cambria Math" panose="02040503050406030204" pitchFamily="18" charset="0"/>
                          </a:rPr>
                        </m:ctrlPr>
                      </m:sSubPr>
                      <m:e>
                        <m:r>
                          <a:rPr lang="en-US" altLang="zh-CN" sz="1800" b="1" i="1" smtClean="0">
                            <a:solidFill>
                              <a:srgbClr val="9900FF"/>
                            </a:solidFill>
                            <a:latin typeface="Cambria Math"/>
                          </a:rPr>
                          <m:t>𝒑</m:t>
                        </m:r>
                      </m:e>
                      <m:sub>
                        <m:r>
                          <a:rPr lang="en-US" altLang="zh-CN" sz="1800" b="1" i="1" smtClean="0">
                            <a:solidFill>
                              <a:srgbClr val="9900FF"/>
                            </a:solidFill>
                            <a:latin typeface="Cambria Math"/>
                          </a:rPr>
                          <m:t>𝒊</m:t>
                        </m:r>
                      </m:sub>
                    </m:sSub>
                    <m:r>
                      <a:rPr lang="en-US" altLang="zh-CN" sz="1800" b="1" i="1" smtClean="0">
                        <a:solidFill>
                          <a:srgbClr val="9900FF"/>
                        </a:solidFill>
                        <a:latin typeface="Cambria Math"/>
                      </a:rPr>
                      <m:t>=</m:t>
                    </m:r>
                    <m:f>
                      <m:fPr>
                        <m:ctrlPr>
                          <a:rPr lang="en-US" altLang="zh-CN" sz="1800" b="1" i="1" smtClean="0">
                            <a:solidFill>
                              <a:srgbClr val="9900FF"/>
                            </a:solidFill>
                            <a:latin typeface="Cambria Math" panose="02040503050406030204" pitchFamily="18" charset="0"/>
                          </a:rPr>
                        </m:ctrlPr>
                      </m:fPr>
                      <m:num>
                        <m:sSub>
                          <m:sSubPr>
                            <m:ctrlPr>
                              <a:rPr lang="en-US" altLang="zh-CN" sz="1800" b="1" i="1" smtClean="0">
                                <a:solidFill>
                                  <a:srgbClr val="9900FF"/>
                                </a:solidFill>
                                <a:latin typeface="Cambria Math" panose="02040503050406030204" pitchFamily="18" charset="0"/>
                              </a:rPr>
                            </m:ctrlPr>
                          </m:sSubPr>
                          <m:e>
                            <m:r>
                              <a:rPr lang="en-US" altLang="zh-CN" sz="1800" b="1" i="1" smtClean="0">
                                <a:solidFill>
                                  <a:srgbClr val="9900FF"/>
                                </a:solidFill>
                                <a:latin typeface="Cambria Math"/>
                              </a:rPr>
                              <m:t>𝒇</m:t>
                            </m:r>
                          </m:e>
                          <m:sub>
                            <m:r>
                              <a:rPr lang="en-US" altLang="zh-CN" sz="1800" b="1" i="1" smtClean="0">
                                <a:solidFill>
                                  <a:srgbClr val="9900FF"/>
                                </a:solidFill>
                                <a:latin typeface="Cambria Math"/>
                              </a:rPr>
                              <m:t>𝒊</m:t>
                            </m:r>
                          </m:sub>
                        </m:sSub>
                      </m:num>
                      <m:den>
                        <m:nary>
                          <m:naryPr>
                            <m:chr m:val="∑"/>
                            <m:supHide m:val="on"/>
                            <m:ctrlPr>
                              <a:rPr lang="en-US" altLang="zh-CN" sz="1800" b="1" i="1" smtClean="0">
                                <a:solidFill>
                                  <a:srgbClr val="9900FF"/>
                                </a:solidFill>
                                <a:latin typeface="Cambria Math" panose="02040503050406030204" pitchFamily="18" charset="0"/>
                              </a:rPr>
                            </m:ctrlPr>
                          </m:naryPr>
                          <m:sub>
                            <m:r>
                              <a:rPr lang="en-US" altLang="zh-CN" sz="1800" b="1" i="1" smtClean="0">
                                <a:solidFill>
                                  <a:srgbClr val="9900FF"/>
                                </a:solidFill>
                                <a:latin typeface="Cambria Math"/>
                              </a:rPr>
                              <m:t>𝒋</m:t>
                            </m:r>
                          </m:sub>
                          <m:sup/>
                          <m:e>
                            <m:sSub>
                              <m:sSubPr>
                                <m:ctrlPr>
                                  <a:rPr lang="en-US" altLang="zh-CN" sz="1800" b="1" i="1" smtClean="0">
                                    <a:solidFill>
                                      <a:srgbClr val="9900FF"/>
                                    </a:solidFill>
                                    <a:latin typeface="Cambria Math" panose="02040503050406030204" pitchFamily="18" charset="0"/>
                                  </a:rPr>
                                </m:ctrlPr>
                              </m:sSubPr>
                              <m:e>
                                <m:r>
                                  <a:rPr lang="en-US" altLang="zh-CN" sz="1800" b="1" i="1" smtClean="0">
                                    <a:solidFill>
                                      <a:srgbClr val="9900FF"/>
                                    </a:solidFill>
                                    <a:latin typeface="Cambria Math"/>
                                  </a:rPr>
                                  <m:t>𝒇</m:t>
                                </m:r>
                              </m:e>
                              <m:sub>
                                <m:r>
                                  <a:rPr lang="en-US" altLang="zh-CN" sz="1800" b="1" i="1" smtClean="0">
                                    <a:solidFill>
                                      <a:srgbClr val="9900FF"/>
                                    </a:solidFill>
                                    <a:latin typeface="Cambria Math"/>
                                  </a:rPr>
                                  <m:t>𝒋</m:t>
                                </m:r>
                              </m:sub>
                            </m:sSub>
                          </m:e>
                        </m:nary>
                      </m:den>
                    </m:f>
                    <m:r>
                      <a:rPr lang="en-US" altLang="zh-CN" sz="1800" b="1" i="1" smtClean="0">
                        <a:solidFill>
                          <a:srgbClr val="9900FF"/>
                        </a:solidFill>
                        <a:latin typeface="Cambria Math"/>
                      </a:rPr>
                      <m:t>,</m:t>
                    </m:r>
                    <m:r>
                      <a:rPr lang="en-US" altLang="zh-CN" sz="1800" b="1" i="1" smtClean="0">
                        <a:solidFill>
                          <a:srgbClr val="9900FF"/>
                        </a:solidFill>
                        <a:latin typeface="Cambria Math"/>
                      </a:rPr>
                      <m:t>𝒊</m:t>
                    </m:r>
                    <m:r>
                      <a:rPr lang="en-US" altLang="zh-CN" sz="1800" b="1" i="1" smtClean="0">
                        <a:solidFill>
                          <a:srgbClr val="9900FF"/>
                        </a:solidFill>
                        <a:latin typeface="Cambria Math"/>
                      </a:rPr>
                      <m:t>=</m:t>
                    </m:r>
                    <m:r>
                      <a:rPr lang="en-US" altLang="zh-CN" sz="1800" b="1" i="0" smtClean="0">
                        <a:solidFill>
                          <a:srgbClr val="9900FF"/>
                        </a:solidFill>
                        <a:latin typeface="Cambria Math"/>
                      </a:rPr>
                      <m:t>𝟏</m:t>
                    </m:r>
                    <m:r>
                      <a:rPr lang="en-US" altLang="zh-CN" sz="1800" b="1" i="0" smtClean="0">
                        <a:solidFill>
                          <a:srgbClr val="9900FF"/>
                        </a:solidFill>
                        <a:latin typeface="Cambria Math"/>
                      </a:rPr>
                      <m:t>,</m:t>
                    </m:r>
                    <m:r>
                      <a:rPr lang="en-US" altLang="zh-CN" sz="1800" b="1" i="0" smtClean="0">
                        <a:solidFill>
                          <a:srgbClr val="9900FF"/>
                        </a:solidFill>
                        <a:latin typeface="Cambria Math"/>
                      </a:rPr>
                      <m:t>𝟐</m:t>
                    </m:r>
                    <m:r>
                      <a:rPr lang="en-US" altLang="zh-CN" sz="1800" b="1" i="0" smtClean="0">
                        <a:solidFill>
                          <a:srgbClr val="9900FF"/>
                        </a:solidFill>
                        <a:latin typeface="Cambria Math"/>
                      </a:rPr>
                      <m:t>,</m:t>
                    </m:r>
                    <m:r>
                      <a:rPr lang="en-US" altLang="zh-CN" sz="1800" b="1" i="1" smtClean="0">
                        <a:solidFill>
                          <a:srgbClr val="9900FF"/>
                        </a:solidFill>
                        <a:latin typeface="Cambria Math"/>
                      </a:rPr>
                      <m:t>⋯,</m:t>
                    </m:r>
                    <m:r>
                      <a:rPr lang="en-US" altLang="zh-CN" sz="1800" b="1" i="1" smtClean="0">
                        <a:solidFill>
                          <a:srgbClr val="9900FF"/>
                        </a:solidFill>
                        <a:latin typeface="Cambria Math"/>
                      </a:rPr>
                      <m:t>𝑵</m:t>
                    </m:r>
                  </m:oMath>
                </a14:m>
                <a:r>
                  <a:rPr lang="zh-CN" altLang="en-US" sz="1800" dirty="0">
                    <a:solidFill>
                      <a:srgbClr val="9900FF"/>
                    </a:solidFill>
                  </a:rPr>
                  <a:t> </a:t>
                </a:r>
                <a:endParaRPr lang="en-US" altLang="zh-CN" sz="1800" dirty="0"/>
              </a:p>
              <a:p>
                <a:pPr lvl="1"/>
                <a:r>
                  <a:rPr lang="zh-CN" altLang="en-US" sz="1800" dirty="0"/>
                  <a:t>以该概率随机在种群</a:t>
                </a:r>
                <a14:m>
                  <m:oMath xmlns:m="http://schemas.openxmlformats.org/officeDocument/2006/math">
                    <m:r>
                      <a:rPr lang="en-US" altLang="zh-CN" sz="1800" b="1" i="1" smtClean="0">
                        <a:latin typeface="Cambria Math"/>
                      </a:rPr>
                      <m:t>𝒑𝒐𝒑</m:t>
                    </m:r>
                    <m:r>
                      <a:rPr lang="en-US" altLang="zh-CN" sz="1800" b="1" i="1" smtClean="0">
                        <a:latin typeface="Cambria Math"/>
                      </a:rPr>
                      <m:t>(</m:t>
                    </m:r>
                    <m:r>
                      <a:rPr lang="en-US" altLang="zh-CN" sz="1800" b="1" i="1" smtClean="0">
                        <a:latin typeface="Cambria Math"/>
                      </a:rPr>
                      <m:t>𝒕</m:t>
                    </m:r>
                    <m:r>
                      <a:rPr lang="en-US" altLang="zh-CN" sz="1800" b="1" i="1" smtClean="0">
                        <a:latin typeface="Cambria Math"/>
                      </a:rPr>
                      <m:t>)</m:t>
                    </m:r>
                  </m:oMath>
                </a14:m>
                <a:r>
                  <a:rPr lang="zh-CN" altLang="en-US" sz="1800" dirty="0"/>
                  <a:t>中随机选一些染色体构成一个种群</a:t>
                </a:r>
                <a:endParaRPr lang="en-US" altLang="zh-CN" sz="1800" dirty="0"/>
              </a:p>
              <a:p>
                <a:pPr marL="441325" lvl="1" indent="0">
                  <a:buNone/>
                </a:pPr>
                <a14:m>
                  <m:oMathPara xmlns:m="http://schemas.openxmlformats.org/officeDocument/2006/math">
                    <m:oMathParaPr>
                      <m:jc m:val="centerGroup"/>
                    </m:oMathParaPr>
                    <m:oMath xmlns:m="http://schemas.openxmlformats.org/officeDocument/2006/math">
                      <m:r>
                        <a:rPr lang="en-US" altLang="zh-CN" sz="1800" b="1" i="1" smtClean="0">
                          <a:solidFill>
                            <a:srgbClr val="9900FF"/>
                          </a:solidFill>
                          <a:latin typeface="Cambria Math"/>
                        </a:rPr>
                        <m:t>𝒏𝒆𝒘𝒑𝒐𝒑</m:t>
                      </m:r>
                      <m:d>
                        <m:dPr>
                          <m:ctrlPr>
                            <a:rPr lang="en-US" altLang="zh-CN" sz="1800" b="1" i="1" smtClean="0">
                              <a:solidFill>
                                <a:srgbClr val="9900FF"/>
                              </a:solidFill>
                              <a:latin typeface="Cambria Math" panose="02040503050406030204" pitchFamily="18" charset="0"/>
                            </a:rPr>
                          </m:ctrlPr>
                        </m:dPr>
                        <m:e>
                          <m:r>
                            <a:rPr lang="en-US" altLang="zh-CN" sz="1800" b="1" i="1" smtClean="0">
                              <a:solidFill>
                                <a:srgbClr val="9900FF"/>
                              </a:solidFill>
                              <a:latin typeface="Cambria Math"/>
                            </a:rPr>
                            <m:t>𝒕</m:t>
                          </m:r>
                          <m:r>
                            <a:rPr lang="en-US" altLang="zh-CN" sz="1800" b="1" i="1" smtClean="0">
                              <a:solidFill>
                                <a:srgbClr val="9900FF"/>
                              </a:solidFill>
                              <a:latin typeface="Cambria Math"/>
                            </a:rPr>
                            <m:t>+</m:t>
                          </m:r>
                          <m:r>
                            <a:rPr lang="en-US" altLang="zh-CN" sz="1800" b="1" i="1" smtClean="0">
                              <a:solidFill>
                                <a:srgbClr val="9900FF"/>
                              </a:solidFill>
                              <a:latin typeface="Cambria Math"/>
                            </a:rPr>
                            <m:t>𝟏</m:t>
                          </m:r>
                        </m:e>
                      </m:d>
                      <m:r>
                        <a:rPr lang="en-US" altLang="zh-CN" sz="1800" b="1" i="1" smtClean="0">
                          <a:solidFill>
                            <a:srgbClr val="9900FF"/>
                          </a:solidFill>
                          <a:latin typeface="Cambria Math"/>
                        </a:rPr>
                        <m:t>=</m:t>
                      </m:r>
                      <m:d>
                        <m:dPr>
                          <m:begChr m:val="{"/>
                          <m:endChr m:val="}"/>
                          <m:ctrlPr>
                            <a:rPr lang="en-US" altLang="zh-CN" sz="1800" b="1" i="1" smtClean="0">
                              <a:solidFill>
                                <a:srgbClr val="9900FF"/>
                              </a:solidFill>
                              <a:latin typeface="Cambria Math" panose="02040503050406030204" pitchFamily="18" charset="0"/>
                            </a:rPr>
                          </m:ctrlPr>
                        </m:dPr>
                        <m:e>
                          <m:r>
                            <a:rPr lang="en-US" altLang="zh-CN" sz="1800" b="1" i="1" smtClean="0">
                              <a:solidFill>
                                <a:srgbClr val="9900FF"/>
                              </a:solidFill>
                              <a:latin typeface="Cambria Math"/>
                            </a:rPr>
                            <m:t>𝒑𝒐</m:t>
                          </m:r>
                          <m:sSub>
                            <m:sSubPr>
                              <m:ctrlPr>
                                <a:rPr lang="en-US" altLang="zh-CN" sz="1800" b="1" i="1" smtClean="0">
                                  <a:solidFill>
                                    <a:srgbClr val="9900FF"/>
                                  </a:solidFill>
                                  <a:latin typeface="Cambria Math" panose="02040503050406030204" pitchFamily="18" charset="0"/>
                                </a:rPr>
                              </m:ctrlPr>
                            </m:sSubPr>
                            <m:e>
                              <m:r>
                                <a:rPr lang="en-US" altLang="zh-CN" sz="1800" b="1" i="1" smtClean="0">
                                  <a:solidFill>
                                    <a:srgbClr val="9900FF"/>
                                  </a:solidFill>
                                  <a:latin typeface="Cambria Math"/>
                                </a:rPr>
                                <m:t>𝒑</m:t>
                              </m:r>
                            </m:e>
                            <m:sub>
                              <m:r>
                                <a:rPr lang="en-US" altLang="zh-CN" sz="1800" b="1" i="1" smtClean="0">
                                  <a:solidFill>
                                    <a:srgbClr val="9900FF"/>
                                  </a:solidFill>
                                  <a:latin typeface="Cambria Math"/>
                                </a:rPr>
                                <m:t>𝒋</m:t>
                              </m:r>
                            </m:sub>
                          </m:sSub>
                          <m:d>
                            <m:dPr>
                              <m:ctrlPr>
                                <a:rPr lang="en-US" altLang="zh-CN" sz="1800" b="1" i="1" smtClean="0">
                                  <a:solidFill>
                                    <a:srgbClr val="9900FF"/>
                                  </a:solidFill>
                                  <a:latin typeface="Cambria Math" panose="02040503050406030204" pitchFamily="18" charset="0"/>
                                </a:rPr>
                              </m:ctrlPr>
                            </m:dPr>
                            <m:e>
                              <m:r>
                                <a:rPr lang="en-US" altLang="zh-CN" sz="1800" b="1" i="1" smtClean="0">
                                  <a:solidFill>
                                    <a:srgbClr val="9900FF"/>
                                  </a:solidFill>
                                  <a:latin typeface="Cambria Math"/>
                                </a:rPr>
                                <m:t>𝒕</m:t>
                              </m:r>
                            </m:e>
                          </m:d>
                          <m:r>
                            <m:rPr>
                              <m:lit/>
                            </m:rPr>
                            <a:rPr lang="en-US" altLang="zh-CN" sz="1800" b="1" i="1" smtClean="0">
                              <a:solidFill>
                                <a:srgbClr val="9900FF"/>
                              </a:solidFill>
                              <a:latin typeface="Cambria Math"/>
                            </a:rPr>
                            <m:t>|</m:t>
                          </m:r>
                          <m:r>
                            <a:rPr lang="en-US" altLang="zh-CN" sz="1800" b="1" i="1" smtClean="0">
                              <a:solidFill>
                                <a:srgbClr val="9900FF"/>
                              </a:solidFill>
                              <a:latin typeface="Cambria Math"/>
                            </a:rPr>
                            <m:t>𝒋</m:t>
                          </m:r>
                          <m:r>
                            <a:rPr lang="en-US" altLang="zh-CN" sz="1800" b="1" i="1" smtClean="0">
                              <a:solidFill>
                                <a:srgbClr val="9900FF"/>
                              </a:solidFill>
                              <a:latin typeface="Cambria Math"/>
                            </a:rPr>
                            <m:t>=</m:t>
                          </m:r>
                          <m:r>
                            <a:rPr lang="en-US" altLang="zh-CN" sz="1800" b="1" i="1" smtClean="0">
                              <a:solidFill>
                                <a:srgbClr val="9900FF"/>
                              </a:solidFill>
                              <a:latin typeface="Cambria Math"/>
                            </a:rPr>
                            <m:t>𝟏</m:t>
                          </m:r>
                          <m:r>
                            <a:rPr lang="en-US" altLang="zh-CN" sz="1800" b="1" i="1" smtClean="0">
                              <a:solidFill>
                                <a:srgbClr val="9900FF"/>
                              </a:solidFill>
                              <a:latin typeface="Cambria Math"/>
                            </a:rPr>
                            <m:t>,</m:t>
                          </m:r>
                          <m:r>
                            <a:rPr lang="en-US" altLang="zh-CN" sz="1800" b="1" i="1" smtClean="0">
                              <a:solidFill>
                                <a:srgbClr val="9900FF"/>
                              </a:solidFill>
                              <a:latin typeface="Cambria Math"/>
                            </a:rPr>
                            <m:t>𝟐</m:t>
                          </m:r>
                          <m:r>
                            <a:rPr lang="en-US" altLang="zh-CN" sz="1800" b="1" i="1" smtClean="0">
                              <a:solidFill>
                                <a:srgbClr val="9900FF"/>
                              </a:solidFill>
                              <a:latin typeface="Cambria Math"/>
                            </a:rPr>
                            <m:t>,⋯,</m:t>
                          </m:r>
                          <m:r>
                            <a:rPr lang="en-US" altLang="zh-CN" sz="1800" b="1" i="1" smtClean="0">
                              <a:solidFill>
                                <a:srgbClr val="9900FF"/>
                              </a:solidFill>
                              <a:latin typeface="Cambria Math"/>
                            </a:rPr>
                            <m:t>𝑵</m:t>
                          </m:r>
                        </m:e>
                      </m:d>
                    </m:oMath>
                  </m:oMathPara>
                </a14:m>
                <a:endParaRPr lang="en-US" altLang="zh-CN" sz="1800" dirty="0">
                  <a:solidFill>
                    <a:srgbClr val="9900FF"/>
                  </a:solidFill>
                </a:endParaRPr>
              </a:p>
              <a:p>
                <a:pPr lvl="1"/>
                <a:r>
                  <a:rPr lang="en-US" altLang="zh-CN" sz="1800" dirty="0">
                    <a:solidFill>
                      <a:srgbClr val="FF0000"/>
                    </a:solidFill>
                  </a:rPr>
                  <a:t>Step4.</a:t>
                </a:r>
                <a:r>
                  <a:rPr lang="zh-CN" altLang="en-US" sz="1800" dirty="0"/>
                  <a:t>通过交叉，交叉概率为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𝑷</m:t>
                        </m:r>
                      </m:e>
                      <m:sub>
                        <m:r>
                          <a:rPr lang="en-US" altLang="zh-CN" sz="1800" b="1" i="1" smtClean="0">
                            <a:latin typeface="Cambria Math"/>
                          </a:rPr>
                          <m:t>𝑪</m:t>
                        </m:r>
                      </m:sub>
                    </m:sSub>
                  </m:oMath>
                </a14:m>
                <a:r>
                  <a:rPr lang="en-US" altLang="zh-CN" sz="1800" dirty="0"/>
                  <a:t>,</a:t>
                </a:r>
                <a:r>
                  <a:rPr lang="zh-CN" altLang="en-US" sz="1800" dirty="0"/>
                  <a:t>得到一个有</a:t>
                </a:r>
                <a14:m>
                  <m:oMath xmlns:m="http://schemas.openxmlformats.org/officeDocument/2006/math">
                    <m:r>
                      <a:rPr lang="en-US" altLang="zh-CN" sz="1800" b="1" i="1" smtClean="0">
                        <a:latin typeface="Cambria Math"/>
                      </a:rPr>
                      <m:t>𝑵</m:t>
                    </m:r>
                  </m:oMath>
                </a14:m>
                <a:r>
                  <a:rPr lang="zh-CN" altLang="en-US" sz="1800" dirty="0"/>
                  <a:t>个染色体的</a:t>
                </a:r>
                <a14:m>
                  <m:oMath xmlns:m="http://schemas.openxmlformats.org/officeDocument/2006/math">
                    <m:r>
                      <a:rPr lang="en-US" altLang="zh-CN" sz="1800" b="1" i="1" smtClean="0">
                        <a:latin typeface="Cambria Math"/>
                      </a:rPr>
                      <m:t>𝒄𝒓𝒐𝒔𝒔𝒑𝒐𝒑</m:t>
                    </m:r>
                    <m:r>
                      <a:rPr lang="en-US" altLang="zh-CN" sz="1800" b="1" i="1" smtClean="0">
                        <a:latin typeface="Cambria Math"/>
                      </a:rPr>
                      <m:t>(</m:t>
                    </m:r>
                    <m:r>
                      <a:rPr lang="en-US" altLang="zh-CN" sz="1800" b="1" i="1" smtClean="0">
                        <a:latin typeface="Cambria Math"/>
                      </a:rPr>
                      <m:t>𝒕</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oMath>
                </a14:m>
                <a:r>
                  <a:rPr lang="en-US" altLang="zh-CN" sz="1800" dirty="0"/>
                  <a:t>;</a:t>
                </a:r>
              </a:p>
              <a:p>
                <a:pPr lvl="1"/>
                <a:r>
                  <a:rPr lang="en-US" altLang="zh-CN" sz="1800" dirty="0">
                    <a:solidFill>
                      <a:srgbClr val="FF0000"/>
                    </a:solidFill>
                  </a:rPr>
                  <a:t>Step5.</a:t>
                </a:r>
                <a:r>
                  <a:rPr lang="zh-CN" altLang="en-US" sz="1800" dirty="0"/>
                  <a:t>以一个较小的概率</a:t>
                </a:r>
                <a14:m>
                  <m:oMath xmlns:m="http://schemas.openxmlformats.org/officeDocument/2006/math">
                    <m:r>
                      <a:rPr lang="en-US" altLang="zh-CN" sz="1800" b="1" i="1" smtClean="0">
                        <a:latin typeface="Cambria Math"/>
                      </a:rPr>
                      <m:t>𝒑</m:t>
                    </m:r>
                    <m:r>
                      <a:rPr lang="en-US" altLang="zh-CN" sz="1800" b="1" i="1" smtClean="0">
                        <a:latin typeface="Cambria Math"/>
                      </a:rPr>
                      <m:t>,</m:t>
                    </m:r>
                  </m:oMath>
                </a14:m>
                <a:r>
                  <a:rPr lang="zh-CN" altLang="en-US" sz="1800" dirty="0"/>
                  <a:t>使得一个染色体的一个基因发生变异，形成</a:t>
                </a:r>
                <a14:m>
                  <m:oMath xmlns:m="http://schemas.openxmlformats.org/officeDocument/2006/math">
                    <m:r>
                      <a:rPr lang="en-US" altLang="zh-CN" sz="1800" b="1" i="1" smtClean="0">
                        <a:latin typeface="Cambria Math"/>
                      </a:rPr>
                      <m:t>𝒎𝒖𝒕𝒑𝒐𝒑</m:t>
                    </m:r>
                    <m:d>
                      <m:dPr>
                        <m:ctrlPr>
                          <a:rPr lang="en-US" altLang="zh-CN" sz="1800" b="1" i="1" smtClean="0">
                            <a:latin typeface="Cambria Math" panose="02040503050406030204" pitchFamily="18" charset="0"/>
                          </a:rPr>
                        </m:ctrlPr>
                      </m:dPr>
                      <m:e>
                        <m:r>
                          <a:rPr lang="en-US" altLang="zh-CN" sz="1800" b="1" i="1" smtClean="0">
                            <a:latin typeface="Cambria Math"/>
                          </a:rPr>
                          <m:t>𝒕</m:t>
                        </m:r>
                        <m:r>
                          <a:rPr lang="en-US" altLang="zh-CN" sz="1800" b="1" i="1" smtClean="0">
                            <a:latin typeface="Cambria Math"/>
                          </a:rPr>
                          <m:t>+</m:t>
                        </m:r>
                        <m:r>
                          <a:rPr lang="en-US" altLang="zh-CN" sz="1800" b="1" i="1" smtClean="0">
                            <a:latin typeface="Cambria Math"/>
                          </a:rPr>
                          <m:t>𝟏</m:t>
                        </m:r>
                      </m:e>
                    </m:d>
                    <m:r>
                      <a:rPr lang="en-US" altLang="zh-CN" sz="1800" b="1" i="1" smtClean="0">
                        <a:latin typeface="Cambria Math"/>
                      </a:rPr>
                      <m:t>;</m:t>
                    </m:r>
                    <m:r>
                      <a:rPr lang="en-US" altLang="zh-CN" sz="1800" b="1" i="1" smtClean="0">
                        <a:latin typeface="Cambria Math"/>
                      </a:rPr>
                      <m:t>𝒕</m:t>
                    </m:r>
                    <m:r>
                      <a:rPr lang="en-US" altLang="zh-CN" sz="1800" b="1" i="1" smtClean="0">
                        <a:latin typeface="Cambria Math"/>
                      </a:rPr>
                      <m:t>≔</m:t>
                    </m:r>
                    <m:r>
                      <a:rPr lang="en-US" altLang="zh-CN" sz="1800" b="1" i="1" smtClean="0">
                        <a:latin typeface="Cambria Math"/>
                      </a:rPr>
                      <m:t>𝒕</m:t>
                    </m:r>
                    <m:r>
                      <a:rPr lang="en-US" altLang="zh-CN" sz="1800" b="1" i="1" smtClean="0">
                        <a:latin typeface="Cambria Math"/>
                      </a:rPr>
                      <m:t>+</m:t>
                    </m:r>
                    <m:r>
                      <a:rPr lang="en-US" altLang="zh-CN" sz="1800" b="1" i="1" smtClean="0">
                        <a:latin typeface="Cambria Math"/>
                      </a:rPr>
                      <m:t>𝟏</m:t>
                    </m:r>
                  </m:oMath>
                </a14:m>
                <a:r>
                  <a:rPr lang="en-US" altLang="zh-CN" sz="1800" dirty="0"/>
                  <a:t>,</a:t>
                </a:r>
                <a:r>
                  <a:rPr lang="zh-CN" altLang="en-US" sz="1800" dirty="0"/>
                  <a:t>一个新的群体</a:t>
                </a:r>
                <a14:m>
                  <m:oMath xmlns:m="http://schemas.openxmlformats.org/officeDocument/2006/math">
                    <m:r>
                      <a:rPr lang="en-US" altLang="zh-CN" sz="1800" b="1" i="1" smtClean="0">
                        <a:latin typeface="Cambria Math"/>
                      </a:rPr>
                      <m:t>𝒑𝒐𝒑</m:t>
                    </m:r>
                    <m:d>
                      <m:dPr>
                        <m:ctrlPr>
                          <a:rPr lang="en-US" altLang="zh-CN" sz="1800" b="1" i="1" smtClean="0">
                            <a:latin typeface="Cambria Math" panose="02040503050406030204" pitchFamily="18" charset="0"/>
                          </a:rPr>
                        </m:ctrlPr>
                      </m:dPr>
                      <m:e>
                        <m:r>
                          <a:rPr lang="en-US" altLang="zh-CN" sz="1800" b="1" i="1" smtClean="0">
                            <a:latin typeface="Cambria Math"/>
                          </a:rPr>
                          <m:t>𝒕</m:t>
                        </m:r>
                      </m:e>
                    </m:d>
                    <m:r>
                      <a:rPr lang="en-US" altLang="zh-CN" sz="1800" b="1" i="1" smtClean="0">
                        <a:latin typeface="Cambria Math"/>
                      </a:rPr>
                      <m:t>=</m:t>
                    </m:r>
                    <m:r>
                      <a:rPr lang="en-US" altLang="zh-CN" sz="1800" b="1" i="1" smtClean="0">
                        <a:latin typeface="Cambria Math"/>
                      </a:rPr>
                      <m:t>𝒎𝒖𝒕𝒑𝒐𝒑</m:t>
                    </m:r>
                    <m:d>
                      <m:dPr>
                        <m:ctrlPr>
                          <a:rPr lang="en-US" altLang="zh-CN" sz="1800" b="1" i="1" smtClean="0">
                            <a:latin typeface="Cambria Math" panose="02040503050406030204" pitchFamily="18" charset="0"/>
                          </a:rPr>
                        </m:ctrlPr>
                      </m:dPr>
                      <m:e>
                        <m:r>
                          <a:rPr lang="en-US" altLang="zh-CN" sz="1800" b="1" i="1" smtClean="0">
                            <a:latin typeface="Cambria Math"/>
                          </a:rPr>
                          <m:t>𝒕</m:t>
                        </m:r>
                      </m:e>
                    </m:d>
                  </m:oMath>
                </a14:m>
                <a:r>
                  <a:rPr lang="zh-CN" altLang="en-US" sz="1800" dirty="0"/>
                  <a:t>，返回第二步</a:t>
                </a:r>
                <a:r>
                  <a:rPr lang="en-US" altLang="zh-CN" sz="1800" dirty="0">
                    <a:solidFill>
                      <a:srgbClr val="FF0000"/>
                    </a:solidFill>
                  </a:rPr>
                  <a:t>Step2.</a:t>
                </a:r>
              </a:p>
              <a:p>
                <a:r>
                  <a:rPr lang="zh-CN" altLang="en-US" sz="2200" dirty="0">
                    <a:solidFill>
                      <a:srgbClr val="FF0000"/>
                    </a:solidFill>
                  </a:rPr>
                  <a:t>模拟退火和遗传算法都可以采用马尔科夫链来做收敛分析</a:t>
                </a:r>
                <a:r>
                  <a:rPr lang="en-US" altLang="zh-CN" sz="2200" dirty="0">
                    <a:solidFill>
                      <a:srgbClr val="FF0000"/>
                    </a:solidFill>
                  </a:rPr>
                  <a:t>!</a:t>
                </a:r>
                <a:endParaRPr lang="zh-CN" altLang="en-US" sz="2200" dirty="0">
                  <a:solidFill>
                    <a:srgbClr val="FF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8" t="-651" r="-2315" b="-45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921297" y="1592957"/>
                <a:ext cx="4953000" cy="707886"/>
              </a:xfrm>
              <a:prstGeom prst="rect">
                <a:avLst/>
              </a:prstGeom>
            </p:spPr>
            <p:txBody>
              <a:bodyPr>
                <a:spAutoFit/>
              </a:bodyPr>
              <a:lstStyle/>
              <a:p>
                <a:pPr lvl="1"/>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d>
                        <m:dPr>
                          <m:ctrlPr>
                            <a:rPr lang="en-US" altLang="zh-CN" sz="2000" i="1">
                              <a:latin typeface="Cambria Math" panose="02040503050406030204" pitchFamily="18" charset="0"/>
                            </a:rPr>
                          </m:ctrlPr>
                        </m:dPr>
                        <m:e>
                          <m:r>
                            <a:rPr lang="en-US" altLang="zh-CN" sz="2000" i="1">
                              <a:solidFill>
                                <a:srgbClr val="FF0000"/>
                              </a:solidFill>
                              <a:latin typeface="Cambria Math"/>
                            </a:rPr>
                            <m:t>𝟏𝟏</m:t>
                          </m:r>
                          <m:r>
                            <a:rPr lang="en-US" altLang="zh-CN" sz="2000" i="1">
                              <a:latin typeface="Cambria Math"/>
                            </a:rPr>
                            <m:t>𝟎𝟎𝟏</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a:rPr>
                            <m:t>𝟑</m:t>
                          </m:r>
                        </m:sub>
                      </m:sSub>
                      <m:r>
                        <a:rPr lang="en-US" altLang="zh-CN" sz="2000" i="1">
                          <a:latin typeface="Cambria Math"/>
                        </a:rPr>
                        <m:t>=</m:t>
                      </m:r>
                      <m:d>
                        <m:dPr>
                          <m:ctrlPr>
                            <a:rPr lang="en-US" altLang="zh-CN" sz="2000" i="1">
                              <a:latin typeface="Cambria Math" panose="02040503050406030204" pitchFamily="18" charset="0"/>
                            </a:rPr>
                          </m:ctrlPr>
                        </m:dPr>
                        <m:e>
                          <m:r>
                            <a:rPr lang="en-US" altLang="zh-CN" sz="2000" b="1" i="1" smtClean="0">
                              <a:latin typeface="Cambria Math"/>
                            </a:rPr>
                            <m:t>𝟏</m:t>
                          </m:r>
                          <m:r>
                            <a:rPr lang="en-US" altLang="zh-CN" sz="2000" i="1">
                              <a:latin typeface="Cambria Math"/>
                            </a:rPr>
                            <m:t>𝟏𝟎𝟎</m:t>
                          </m:r>
                          <m:r>
                            <a:rPr lang="en-US" altLang="zh-CN" sz="2000" b="1" i="1" smtClean="0">
                              <a:latin typeface="Cambria Math"/>
                            </a:rPr>
                            <m:t>𝟎</m:t>
                          </m:r>
                        </m:e>
                      </m:d>
                    </m:oMath>
                  </m:oMathPara>
                </a14:m>
                <a:endParaRPr lang="en-US" altLang="zh-CN" sz="2000" i="1" dirty="0"/>
              </a:p>
              <a:p>
                <a:pPr lvl="1"/>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𝟒</m:t>
                          </m:r>
                        </m:sub>
                      </m:sSub>
                      <m:r>
                        <a:rPr lang="en-US" altLang="zh-CN" sz="2000" i="1">
                          <a:latin typeface="Cambria Math"/>
                        </a:rPr>
                        <m:t>=</m:t>
                      </m:r>
                      <m:d>
                        <m:dPr>
                          <m:ctrlPr>
                            <a:rPr lang="en-US" altLang="zh-CN" sz="2000" i="1">
                              <a:latin typeface="Cambria Math" panose="02040503050406030204" pitchFamily="18" charset="0"/>
                            </a:rPr>
                          </m:ctrlPr>
                        </m:dPr>
                        <m:e>
                          <m:r>
                            <a:rPr lang="en-US" altLang="zh-CN" sz="2000" i="1">
                              <a:solidFill>
                                <a:srgbClr val="FF0000"/>
                              </a:solidFill>
                              <a:latin typeface="Cambria Math"/>
                            </a:rPr>
                            <m:t>𝟎𝟏</m:t>
                          </m:r>
                          <m:r>
                            <a:rPr lang="en-US" altLang="zh-CN" sz="2000" b="1" i="1" smtClean="0">
                              <a:latin typeface="Cambria Math"/>
                            </a:rPr>
                            <m:t>𝟎𝟎𝟎</m:t>
                          </m:r>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a:rPr>
                            <m:t>𝟒</m:t>
                          </m:r>
                        </m:sub>
                      </m:sSub>
                      <m:r>
                        <a:rPr lang="en-US" altLang="zh-CN" sz="2000" i="1">
                          <a:latin typeface="Cambria Math"/>
                        </a:rPr>
                        <m:t>=(</m:t>
                      </m:r>
                      <m:r>
                        <a:rPr lang="en-US" altLang="zh-CN" sz="2000" b="1" i="1" smtClean="0">
                          <a:latin typeface="Cambria Math"/>
                        </a:rPr>
                        <m:t>𝟎</m:t>
                      </m:r>
                      <m:r>
                        <a:rPr lang="en-US" altLang="zh-CN" sz="2000" i="1">
                          <a:latin typeface="Cambria Math"/>
                        </a:rPr>
                        <m:t>𝟏</m:t>
                      </m:r>
                      <m:r>
                        <a:rPr lang="en-US" altLang="zh-CN" sz="2000" b="1" i="1" smtClean="0">
                          <a:latin typeface="Cambria Math"/>
                        </a:rPr>
                        <m:t>𝟎𝟎𝟏</m:t>
                      </m:r>
                      <m:r>
                        <a:rPr lang="en-US" altLang="zh-CN" sz="2000" i="1">
                          <a:latin typeface="Cambria Math"/>
                        </a:rPr>
                        <m:t>)</m:t>
                      </m:r>
                    </m:oMath>
                  </m:oMathPara>
                </a14:m>
                <a:endParaRPr lang="zh-CN" alt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4921297" y="1592957"/>
                <a:ext cx="4953000" cy="707886"/>
              </a:xfrm>
              <a:prstGeom prst="rect">
                <a:avLst/>
              </a:prstGeom>
              <a:blipFill rotWithShape="1">
                <a:blip r:embed="rId3"/>
                <a:stretch>
                  <a:fillRect b="-948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E9B49-93A5-4E70-9A3B-24930B4949DA}"/>
              </a:ext>
            </a:extLst>
          </p:cNvPr>
          <p:cNvSpPr>
            <a:spLocks noGrp="1"/>
          </p:cNvSpPr>
          <p:nvPr>
            <p:ph type="title"/>
          </p:nvPr>
        </p:nvSpPr>
        <p:spPr/>
        <p:txBody>
          <a:bodyPr/>
          <a:lstStyle/>
          <a:p>
            <a:r>
              <a:rPr lang="en-US" altLang="zh-CN" dirty="0"/>
              <a:t>8.4 </a:t>
            </a:r>
            <a:r>
              <a:rPr lang="zh-CN" altLang="en-US" dirty="0"/>
              <a:t>进化算法和遗传算法</a:t>
            </a:r>
          </a:p>
        </p:txBody>
      </p:sp>
      <p:sp>
        <p:nvSpPr>
          <p:cNvPr id="3" name="内容占位符 2">
            <a:extLst>
              <a:ext uri="{FF2B5EF4-FFF2-40B4-BE49-F238E27FC236}">
                <a16:creationId xmlns:a16="http://schemas.microsoft.com/office/drawing/2014/main" id="{BEB10818-21F5-49E6-B3D4-483423B0EE3B}"/>
              </a:ext>
            </a:extLst>
          </p:cNvPr>
          <p:cNvSpPr>
            <a:spLocks noGrp="1"/>
          </p:cNvSpPr>
          <p:nvPr>
            <p:ph idx="1"/>
          </p:nvPr>
        </p:nvSpPr>
        <p:spPr/>
        <p:txBody>
          <a:bodyPr/>
          <a:lstStyle/>
          <a:p>
            <a:r>
              <a:rPr lang="en-US" altLang="zh-CN" dirty="0"/>
              <a:t>GA</a:t>
            </a:r>
            <a:endParaRPr lang="zh-CN" altLang="en-US" dirty="0"/>
          </a:p>
        </p:txBody>
      </p:sp>
      <p:grpSp>
        <p:nvGrpSpPr>
          <p:cNvPr id="39" name="组合 38">
            <a:extLst>
              <a:ext uri="{FF2B5EF4-FFF2-40B4-BE49-F238E27FC236}">
                <a16:creationId xmlns:a16="http://schemas.microsoft.com/office/drawing/2014/main" id="{3148B1FF-DFF1-41C3-96E6-A6B8EC895F87}"/>
              </a:ext>
            </a:extLst>
          </p:cNvPr>
          <p:cNvGrpSpPr/>
          <p:nvPr/>
        </p:nvGrpSpPr>
        <p:grpSpPr>
          <a:xfrm>
            <a:off x="2936776" y="1340767"/>
            <a:ext cx="3178641" cy="5255965"/>
            <a:chOff x="3363679" y="1340767"/>
            <a:chExt cx="3178641" cy="5255965"/>
          </a:xfrm>
        </p:grpSpPr>
        <p:grpSp>
          <p:nvGrpSpPr>
            <p:cNvPr id="4" name="组合 3">
              <a:extLst>
                <a:ext uri="{FF2B5EF4-FFF2-40B4-BE49-F238E27FC236}">
                  <a16:creationId xmlns:a16="http://schemas.microsoft.com/office/drawing/2014/main" id="{7807B7F1-EDEB-4293-8D4D-A4865B5CBD48}"/>
                </a:ext>
              </a:extLst>
            </p:cNvPr>
            <p:cNvGrpSpPr/>
            <p:nvPr/>
          </p:nvGrpSpPr>
          <p:grpSpPr>
            <a:xfrm>
              <a:off x="3363679" y="1340767"/>
              <a:ext cx="3178641" cy="5255965"/>
              <a:chOff x="611156" y="1736973"/>
              <a:chExt cx="3178641" cy="5255965"/>
            </a:xfrm>
          </p:grpSpPr>
          <p:sp>
            <p:nvSpPr>
              <p:cNvPr id="5" name="流程图: 过程 4">
                <a:extLst>
                  <a:ext uri="{FF2B5EF4-FFF2-40B4-BE49-F238E27FC236}">
                    <a16:creationId xmlns:a16="http://schemas.microsoft.com/office/drawing/2014/main" id="{6D50891D-EDC8-468B-98A7-97C3B5FA07AC}"/>
                  </a:ext>
                </a:extLst>
              </p:cNvPr>
              <p:cNvSpPr/>
              <p:nvPr/>
            </p:nvSpPr>
            <p:spPr bwMode="auto">
              <a:xfrm>
                <a:off x="1856656" y="1736973"/>
                <a:ext cx="914400" cy="504056"/>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开始</a:t>
                </a:r>
              </a:p>
            </p:txBody>
          </p:sp>
          <p:sp>
            <p:nvSpPr>
              <p:cNvPr id="6" name="流程图: 过程 5">
                <a:extLst>
                  <a:ext uri="{FF2B5EF4-FFF2-40B4-BE49-F238E27FC236}">
                    <a16:creationId xmlns:a16="http://schemas.microsoft.com/office/drawing/2014/main" id="{E8A0361D-1D7C-4F3D-B481-C4E1032F55B4}"/>
                  </a:ext>
                </a:extLst>
              </p:cNvPr>
              <p:cNvSpPr/>
              <p:nvPr/>
            </p:nvSpPr>
            <p:spPr bwMode="auto">
              <a:xfrm>
                <a:off x="992561" y="2456929"/>
                <a:ext cx="2665734" cy="352474"/>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初始化种群</a:t>
                </a:r>
              </a:p>
            </p:txBody>
          </p:sp>
          <p:cxnSp>
            <p:nvCxnSpPr>
              <p:cNvPr id="7" name="直接箭头连接符 6">
                <a:extLst>
                  <a:ext uri="{FF2B5EF4-FFF2-40B4-BE49-F238E27FC236}">
                    <a16:creationId xmlns:a16="http://schemas.microsoft.com/office/drawing/2014/main" id="{C3E39FA0-5B71-4678-9997-EF38126FEBF0}"/>
                  </a:ext>
                </a:extLst>
              </p:cNvPr>
              <p:cNvCxnSpPr>
                <a:cxnSpLocks/>
                <a:stCxn id="5" idx="2"/>
                <a:endCxn id="6" idx="0"/>
              </p:cNvCxnSpPr>
              <p:nvPr/>
            </p:nvCxnSpPr>
            <p:spPr bwMode="auto">
              <a:xfrm>
                <a:off x="2313856" y="2241029"/>
                <a:ext cx="11572" cy="21590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8" name="流程图: 过程 7">
                <a:extLst>
                  <a:ext uri="{FF2B5EF4-FFF2-40B4-BE49-F238E27FC236}">
                    <a16:creationId xmlns:a16="http://schemas.microsoft.com/office/drawing/2014/main" id="{2EF3A06B-2950-424F-A230-795DD7D2F0B1}"/>
                  </a:ext>
                </a:extLst>
              </p:cNvPr>
              <p:cNvSpPr/>
              <p:nvPr/>
            </p:nvSpPr>
            <p:spPr bwMode="auto">
              <a:xfrm>
                <a:off x="992561" y="2925267"/>
                <a:ext cx="2665734" cy="367482"/>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评估适应性函数</a:t>
                </a:r>
              </a:p>
            </p:txBody>
          </p:sp>
          <p:sp>
            <p:nvSpPr>
              <p:cNvPr id="9" name="流程图: 过程 8">
                <a:extLst>
                  <a:ext uri="{FF2B5EF4-FFF2-40B4-BE49-F238E27FC236}">
                    <a16:creationId xmlns:a16="http://schemas.microsoft.com/office/drawing/2014/main" id="{B242CAEC-A227-435B-9543-A8F58B885133}"/>
                  </a:ext>
                </a:extLst>
              </p:cNvPr>
              <p:cNvSpPr/>
              <p:nvPr/>
            </p:nvSpPr>
            <p:spPr bwMode="auto">
              <a:xfrm>
                <a:off x="992561" y="3429323"/>
                <a:ext cx="2665734" cy="367482"/>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选择两个父染色体</a:t>
                </a:r>
              </a:p>
            </p:txBody>
          </p:sp>
          <p:sp>
            <p:nvSpPr>
              <p:cNvPr id="10" name="流程图: 过程 9">
                <a:extLst>
                  <a:ext uri="{FF2B5EF4-FFF2-40B4-BE49-F238E27FC236}">
                    <a16:creationId xmlns:a16="http://schemas.microsoft.com/office/drawing/2014/main" id="{CC6C622A-A2E6-4359-87F3-8A7C7DE5CAAB}"/>
                  </a:ext>
                </a:extLst>
              </p:cNvPr>
              <p:cNvSpPr/>
              <p:nvPr/>
            </p:nvSpPr>
            <p:spPr bwMode="auto">
              <a:xfrm>
                <a:off x="980989" y="3933379"/>
                <a:ext cx="2665734" cy="352915"/>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交叉</a:t>
                </a:r>
              </a:p>
            </p:txBody>
          </p:sp>
          <p:sp>
            <p:nvSpPr>
              <p:cNvPr id="11" name="流程图: 决策 10">
                <a:extLst>
                  <a:ext uri="{FF2B5EF4-FFF2-40B4-BE49-F238E27FC236}">
                    <a16:creationId xmlns:a16="http://schemas.microsoft.com/office/drawing/2014/main" id="{04BDD86D-4F2D-4AB5-A817-C05C2D375F16}"/>
                  </a:ext>
                </a:extLst>
              </p:cNvPr>
              <p:cNvSpPr/>
              <p:nvPr/>
            </p:nvSpPr>
            <p:spPr bwMode="auto">
              <a:xfrm>
                <a:off x="837915" y="5481389"/>
                <a:ext cx="2951882" cy="735460"/>
              </a:xfrm>
              <a:prstGeom prst="flowChartDecision">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最优解</a:t>
                </a:r>
              </a:p>
            </p:txBody>
          </p:sp>
          <p:cxnSp>
            <p:nvCxnSpPr>
              <p:cNvPr id="12" name="连接符: 肘形 11">
                <a:extLst>
                  <a:ext uri="{FF2B5EF4-FFF2-40B4-BE49-F238E27FC236}">
                    <a16:creationId xmlns:a16="http://schemas.microsoft.com/office/drawing/2014/main" id="{B986AE7F-44C8-417E-A3B5-E64A93886E3E}"/>
                  </a:ext>
                </a:extLst>
              </p:cNvPr>
              <p:cNvCxnSpPr>
                <a:cxnSpLocks/>
                <a:stCxn id="11" idx="1"/>
                <a:endCxn id="8" idx="1"/>
              </p:cNvCxnSpPr>
              <p:nvPr/>
            </p:nvCxnSpPr>
            <p:spPr bwMode="auto">
              <a:xfrm rot="10800000" flipH="1">
                <a:off x="837915" y="3109009"/>
                <a:ext cx="154646" cy="2740111"/>
              </a:xfrm>
              <a:prstGeom prst="bentConnector3">
                <a:avLst>
                  <a:gd name="adj1" fmla="val -147821"/>
                </a:avLst>
              </a:prstGeom>
              <a:solidFill>
                <a:schemeClr val="accent1"/>
              </a:solidFill>
              <a:ln w="9525" cap="flat" cmpd="sng" algn="ctr">
                <a:solidFill>
                  <a:schemeClr val="tx1"/>
                </a:solidFill>
                <a:prstDash val="solid"/>
                <a:round/>
                <a:headEnd type="none" w="med" len="med"/>
                <a:tailEnd type="triangle"/>
              </a:ln>
            </p:spPr>
          </p:cxnSp>
          <p:cxnSp>
            <p:nvCxnSpPr>
              <p:cNvPr id="13" name="直接箭头连接符 12">
                <a:extLst>
                  <a:ext uri="{FF2B5EF4-FFF2-40B4-BE49-F238E27FC236}">
                    <a16:creationId xmlns:a16="http://schemas.microsoft.com/office/drawing/2014/main" id="{0BCF9269-D932-40D1-90EE-81C9C0A5AC0F}"/>
                  </a:ext>
                </a:extLst>
              </p:cNvPr>
              <p:cNvCxnSpPr>
                <a:cxnSpLocks/>
                <a:stCxn id="6" idx="2"/>
                <a:endCxn id="8" idx="0"/>
              </p:cNvCxnSpPr>
              <p:nvPr/>
            </p:nvCxnSpPr>
            <p:spPr bwMode="auto">
              <a:xfrm>
                <a:off x="2325428" y="2809403"/>
                <a:ext cx="0" cy="115864"/>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4" name="直接箭头连接符 13">
                <a:extLst>
                  <a:ext uri="{FF2B5EF4-FFF2-40B4-BE49-F238E27FC236}">
                    <a16:creationId xmlns:a16="http://schemas.microsoft.com/office/drawing/2014/main" id="{741C568F-BCF8-4B7B-9E05-0AF7DCA9AB45}"/>
                  </a:ext>
                </a:extLst>
              </p:cNvPr>
              <p:cNvCxnSpPr>
                <a:cxnSpLocks/>
                <a:stCxn id="8" idx="2"/>
                <a:endCxn id="9" idx="0"/>
              </p:cNvCxnSpPr>
              <p:nvPr/>
            </p:nvCxnSpPr>
            <p:spPr bwMode="auto">
              <a:xfrm>
                <a:off x="2325428" y="3292749"/>
                <a:ext cx="0" cy="136574"/>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5" name="直接箭头连接符 14">
                <a:extLst>
                  <a:ext uri="{FF2B5EF4-FFF2-40B4-BE49-F238E27FC236}">
                    <a16:creationId xmlns:a16="http://schemas.microsoft.com/office/drawing/2014/main" id="{BC74BD03-3C39-4AD0-94FC-C3341AAF21C5}"/>
                  </a:ext>
                </a:extLst>
              </p:cNvPr>
              <p:cNvCxnSpPr>
                <a:cxnSpLocks/>
                <a:stCxn id="9" idx="2"/>
                <a:endCxn id="10" idx="0"/>
              </p:cNvCxnSpPr>
              <p:nvPr/>
            </p:nvCxnSpPr>
            <p:spPr bwMode="auto">
              <a:xfrm flipH="1">
                <a:off x="2313856" y="3796805"/>
                <a:ext cx="11572" cy="136574"/>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6" name="直接箭头连接符 15">
                <a:extLst>
                  <a:ext uri="{FF2B5EF4-FFF2-40B4-BE49-F238E27FC236}">
                    <a16:creationId xmlns:a16="http://schemas.microsoft.com/office/drawing/2014/main" id="{1FB9C7CE-CE06-4EBB-BDAD-95AB2DFC56C5}"/>
                  </a:ext>
                </a:extLst>
              </p:cNvPr>
              <p:cNvCxnSpPr>
                <a:cxnSpLocks/>
                <a:stCxn id="33" idx="2"/>
                <a:endCxn id="11" idx="0"/>
              </p:cNvCxnSpPr>
              <p:nvPr/>
            </p:nvCxnSpPr>
            <p:spPr bwMode="auto">
              <a:xfrm>
                <a:off x="2313856" y="5258062"/>
                <a:ext cx="0" cy="223327"/>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17" name="流程图: 终止 16">
                <a:extLst>
                  <a:ext uri="{FF2B5EF4-FFF2-40B4-BE49-F238E27FC236}">
                    <a16:creationId xmlns:a16="http://schemas.microsoft.com/office/drawing/2014/main" id="{42FE8743-136E-49B8-896E-AFAF74E5D262}"/>
                  </a:ext>
                </a:extLst>
              </p:cNvPr>
              <p:cNvSpPr/>
              <p:nvPr/>
            </p:nvSpPr>
            <p:spPr bwMode="auto">
              <a:xfrm>
                <a:off x="1375750" y="6488882"/>
                <a:ext cx="1896660" cy="504056"/>
              </a:xfrm>
              <a:prstGeom prst="flowChartTerminator">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r>
                  <a:rPr lang="zh-CN" altLang="en-US" sz="1600" dirty="0"/>
                  <a:t>结束，输出结果</a:t>
                </a:r>
              </a:p>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cxnSp>
            <p:nvCxnSpPr>
              <p:cNvPr id="18" name="直接箭头连接符 17">
                <a:extLst>
                  <a:ext uri="{FF2B5EF4-FFF2-40B4-BE49-F238E27FC236}">
                    <a16:creationId xmlns:a16="http://schemas.microsoft.com/office/drawing/2014/main" id="{4CD53DEE-7EF1-47FA-B06F-CFAA186960B7}"/>
                  </a:ext>
                </a:extLst>
              </p:cNvPr>
              <p:cNvCxnSpPr>
                <a:stCxn id="11" idx="2"/>
                <a:endCxn id="17" idx="0"/>
              </p:cNvCxnSpPr>
              <p:nvPr/>
            </p:nvCxnSpPr>
            <p:spPr bwMode="auto">
              <a:xfrm>
                <a:off x="2313856" y="6216849"/>
                <a:ext cx="10224" cy="272033"/>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19" name="文本框 18">
                <a:extLst>
                  <a:ext uri="{FF2B5EF4-FFF2-40B4-BE49-F238E27FC236}">
                    <a16:creationId xmlns:a16="http://schemas.microsoft.com/office/drawing/2014/main" id="{6F56921B-B977-4E96-8655-99254AD7B79E}"/>
                  </a:ext>
                </a:extLst>
              </p:cNvPr>
              <p:cNvSpPr txBox="1"/>
              <p:nvPr/>
            </p:nvSpPr>
            <p:spPr>
              <a:xfrm>
                <a:off x="611156" y="5521432"/>
                <a:ext cx="370670" cy="338554"/>
              </a:xfrm>
              <a:prstGeom prst="rect">
                <a:avLst/>
              </a:prstGeom>
              <a:noFill/>
            </p:spPr>
            <p:txBody>
              <a:bodyPr wrap="square" rtlCol="0">
                <a:spAutoFit/>
              </a:bodyPr>
              <a:lstStyle/>
              <a:p>
                <a:r>
                  <a:rPr lang="en-US" altLang="zh-CN" sz="1600" dirty="0"/>
                  <a:t>N</a:t>
                </a:r>
                <a:endParaRPr lang="zh-CN" altLang="en-US" sz="1600" dirty="0"/>
              </a:p>
            </p:txBody>
          </p:sp>
          <p:sp>
            <p:nvSpPr>
              <p:cNvPr id="20" name="文本框 19">
                <a:extLst>
                  <a:ext uri="{FF2B5EF4-FFF2-40B4-BE49-F238E27FC236}">
                    <a16:creationId xmlns:a16="http://schemas.microsoft.com/office/drawing/2014/main" id="{05577E79-76C9-4F7D-B34C-045C263AE4A4}"/>
                  </a:ext>
                </a:extLst>
              </p:cNvPr>
              <p:cNvSpPr txBox="1"/>
              <p:nvPr/>
            </p:nvSpPr>
            <p:spPr>
              <a:xfrm>
                <a:off x="2313856" y="6137015"/>
                <a:ext cx="370670" cy="338554"/>
              </a:xfrm>
              <a:prstGeom prst="rect">
                <a:avLst/>
              </a:prstGeom>
              <a:noFill/>
            </p:spPr>
            <p:txBody>
              <a:bodyPr wrap="square" rtlCol="0">
                <a:spAutoFit/>
              </a:bodyPr>
              <a:lstStyle/>
              <a:p>
                <a:r>
                  <a:rPr lang="en-US" altLang="zh-CN" sz="1600" dirty="0"/>
                  <a:t>Y</a:t>
                </a:r>
                <a:endParaRPr lang="zh-CN" altLang="en-US" sz="1600" dirty="0"/>
              </a:p>
            </p:txBody>
          </p:sp>
        </p:grpSp>
        <p:sp>
          <p:nvSpPr>
            <p:cNvPr id="32" name="流程图: 过程 31">
              <a:extLst>
                <a:ext uri="{FF2B5EF4-FFF2-40B4-BE49-F238E27FC236}">
                  <a16:creationId xmlns:a16="http://schemas.microsoft.com/office/drawing/2014/main" id="{3E3A38B7-21CB-411E-AAF3-9707284E1D1D}"/>
                </a:ext>
              </a:extLst>
            </p:cNvPr>
            <p:cNvSpPr/>
            <p:nvPr/>
          </p:nvSpPr>
          <p:spPr bwMode="auto">
            <a:xfrm>
              <a:off x="3733512" y="4013236"/>
              <a:ext cx="2665734" cy="352915"/>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变异</a:t>
              </a:r>
            </a:p>
          </p:txBody>
        </p:sp>
        <p:sp>
          <p:nvSpPr>
            <p:cNvPr id="33" name="流程图: 过程 32">
              <a:extLst>
                <a:ext uri="{FF2B5EF4-FFF2-40B4-BE49-F238E27FC236}">
                  <a16:creationId xmlns:a16="http://schemas.microsoft.com/office/drawing/2014/main" id="{EC223F9A-3A15-4F81-9EEB-FC0D128CA82E}"/>
                </a:ext>
              </a:extLst>
            </p:cNvPr>
            <p:cNvSpPr/>
            <p:nvPr/>
          </p:nvSpPr>
          <p:spPr bwMode="auto">
            <a:xfrm>
              <a:off x="3733512" y="4508941"/>
              <a:ext cx="2665734" cy="352915"/>
            </a:xfrm>
            <a:prstGeom prst="flowChartProcess">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插入后代到种群中</a:t>
              </a:r>
            </a:p>
          </p:txBody>
        </p:sp>
        <p:cxnSp>
          <p:nvCxnSpPr>
            <p:cNvPr id="36" name="直接箭头连接符 35">
              <a:extLst>
                <a:ext uri="{FF2B5EF4-FFF2-40B4-BE49-F238E27FC236}">
                  <a16:creationId xmlns:a16="http://schemas.microsoft.com/office/drawing/2014/main" id="{9843CEFE-EBA8-4137-811A-50A0C53A1404}"/>
                </a:ext>
              </a:extLst>
            </p:cNvPr>
            <p:cNvCxnSpPr>
              <a:stCxn id="10" idx="2"/>
              <a:endCxn id="32" idx="0"/>
            </p:cNvCxnSpPr>
            <p:nvPr/>
          </p:nvCxnSpPr>
          <p:spPr bwMode="auto">
            <a:xfrm>
              <a:off x="5066379" y="3890088"/>
              <a:ext cx="0" cy="123148"/>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直接箭头连接符 37">
              <a:extLst>
                <a:ext uri="{FF2B5EF4-FFF2-40B4-BE49-F238E27FC236}">
                  <a16:creationId xmlns:a16="http://schemas.microsoft.com/office/drawing/2014/main" id="{DDE33588-C16E-4DF3-8021-DCD247FA72A0}"/>
                </a:ext>
              </a:extLst>
            </p:cNvPr>
            <p:cNvCxnSpPr>
              <a:stCxn id="32" idx="2"/>
              <a:endCxn id="33" idx="0"/>
            </p:cNvCxnSpPr>
            <p:nvPr/>
          </p:nvCxnSpPr>
          <p:spPr bwMode="auto">
            <a:xfrm>
              <a:off x="5066379" y="4366151"/>
              <a:ext cx="0" cy="142790"/>
            </a:xfrm>
            <a:prstGeom prst="straightConnector1">
              <a:avLst/>
            </a:prstGeom>
            <a:solidFill>
              <a:schemeClr val="accent1"/>
            </a:solidFill>
            <a:ln w="9525" cap="flat" cmpd="sng" algn="ctr">
              <a:solidFill>
                <a:schemeClr val="tx1"/>
              </a:solidFill>
              <a:prstDash val="solid"/>
              <a:round/>
              <a:headEnd type="none" w="med" len="med"/>
              <a:tailEnd type="triangle"/>
            </a:ln>
          </p:spPr>
        </p:cxnSp>
      </p:grpSp>
    </p:spTree>
    <p:extLst>
      <p:ext uri="{BB962C8B-B14F-4D97-AF65-F5344CB8AC3E}">
        <p14:creationId xmlns:p14="http://schemas.microsoft.com/office/powerpoint/2010/main" val="118346204"/>
      </p:ext>
    </p:extLst>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Art 3"/>
          <p:cNvSpPr>
            <a:spLocks noChangeArrowheads="1" noChangeShapeType="1" noTextEdit="1"/>
          </p:cNvSpPr>
          <p:nvPr/>
        </p:nvSpPr>
        <p:spPr bwMode="gray">
          <a:xfrm>
            <a:off x="1692275" y="2997200"/>
            <a:ext cx="5759450" cy="863600"/>
          </a:xfrm>
          <a:prstGeom prst="rect">
            <a:avLst/>
          </a:prstGeom>
        </p:spPr>
        <p:txBody>
          <a:bodyPr wrap="none" fromWordArt="1">
            <a:prstTxWarp prst="textDeflate">
              <a:avLst>
                <a:gd name="adj" fmla="val 0"/>
              </a:avLst>
            </a:prstTxWarp>
          </a:bodyPr>
          <a:lstStyle/>
          <a:p>
            <a:pPr algn="ctr"/>
            <a:r>
              <a:rPr lang="en-US" altLang="zh-CN" sz="3600" b="1" kern="10" dirty="0">
                <a:ln w="19050">
                  <a:solidFill>
                    <a:schemeClr val="bg1"/>
                  </a:solidFill>
                  <a:round/>
                </a:ln>
                <a:gradFill rotWithShape="1">
                  <a:gsLst>
                    <a:gs pos="0">
                      <a:schemeClr val="tx1"/>
                    </a:gs>
                    <a:gs pos="100000">
                      <a:schemeClr val="hlink"/>
                    </a:gs>
                  </a:gsLst>
                  <a:lin ang="0" scaled="1"/>
                </a:gradFill>
                <a:effectLst>
                  <a:outerShdw dist="63500" dir="2212194" algn="ctr" rotWithShape="0">
                    <a:schemeClr val="tx2">
                      <a:alpha val="50000"/>
                    </a:schemeClr>
                  </a:outerShdw>
                </a:effectLst>
                <a:latin typeface="Arial" panose="020B0604020202020204" pitchFamily="34" charset="0"/>
                <a:cs typeface="Arial" panose="020B0604020202020204" pitchFamily="34" charset="0"/>
              </a:rPr>
              <a:t>Thank You !</a:t>
            </a:r>
            <a:endParaRPr lang="zh-CN" altLang="en-US" sz="3600" b="1" kern="10" dirty="0">
              <a:ln w="19050">
                <a:solidFill>
                  <a:schemeClr val="bg1"/>
                </a:solidFill>
                <a:round/>
              </a:ln>
              <a:gradFill rotWithShape="1">
                <a:gsLst>
                  <a:gs pos="0">
                    <a:schemeClr val="tx1"/>
                  </a:gs>
                  <a:gs pos="100000">
                    <a:schemeClr val="hlink"/>
                  </a:gs>
                </a:gsLst>
                <a:lin ang="0" scaled="1"/>
              </a:gradFill>
              <a:effectLst>
                <a:outerShdw dist="63500" dir="2212194" algn="ctr" rotWithShape="0">
                  <a:schemeClr val="tx2">
                    <a:alpha val="50000"/>
                  </a:schemeClr>
                </a:outerShdw>
              </a:effectLst>
              <a:latin typeface="Arial" panose="020B0604020202020204" pitchFamily="34" charset="0"/>
              <a:cs typeface="Arial" panose="020B0604020202020204" pitchFamily="34" charset="0"/>
            </a:endParaRPr>
          </a:p>
        </p:txBody>
      </p:sp>
    </p:spTree>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B978D-D13C-4920-A8C2-05C508B6DD26}"/>
              </a:ext>
            </a:extLst>
          </p:cNvPr>
          <p:cNvSpPr>
            <a:spLocks noGrp="1"/>
          </p:cNvSpPr>
          <p:nvPr>
            <p:ph type="title"/>
          </p:nvPr>
        </p:nvSpPr>
        <p:spPr/>
        <p:txBody>
          <a:bodyPr/>
          <a:lstStyle/>
          <a:p>
            <a:r>
              <a:rPr lang="zh-CN" altLang="en-US" dirty="0"/>
              <a:t>复合优化问题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10E3AA7-8491-4F27-AA69-6110F1D3FCD9}"/>
                  </a:ext>
                </a:extLst>
              </p:cNvPr>
              <p:cNvSpPr>
                <a:spLocks noGrp="1"/>
              </p:cNvSpPr>
              <p:nvPr>
                <p:ph idx="1"/>
              </p:nvPr>
            </p:nvSpPr>
            <p:spPr/>
            <p:txBody>
              <a:bodyPr/>
              <a:lstStyle/>
              <a:p>
                <a:r>
                  <a:rPr lang="zh-CN" altLang="en-US" dirty="0"/>
                  <a:t>一般将目标函数可写为多个函数之和的形式，每个函数可能具有不同的性质</a:t>
                </a:r>
                <a:endParaRPr lang="en-US" altLang="zh-CN" dirty="0"/>
              </a:p>
              <a:p>
                <a:pPr lvl="1"/>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r>
                      <a:rPr lang="en-US" altLang="zh-CN" b="1" i="1" smtClean="0">
                        <a:latin typeface="Cambria Math" panose="02040503050406030204" pitchFamily="18" charset="0"/>
                      </a:rPr>
                      <m:t>𝝍</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𝒉</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可微，</a:t>
                </a:r>
                <a14:m>
                  <m:oMath xmlns:m="http://schemas.openxmlformats.org/officeDocument/2006/math">
                    <m:r>
                      <a:rPr lang="en-US" altLang="zh-CN" b="1" i="1" smtClean="0">
                        <a:latin typeface="Cambria Math" panose="02040503050406030204" pitchFamily="18" charset="0"/>
                      </a:rPr>
                      <m:t>𝒉</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不可微</a:t>
                </a:r>
                <a:endParaRPr lang="en-US" altLang="zh-CN" dirty="0"/>
              </a:p>
              <a:p>
                <a:pPr lvl="1"/>
                <a:r>
                  <a:rPr lang="zh-CN" altLang="en-US" dirty="0"/>
                  <a:t>例如正则项可以看做这类问题的一种。</a:t>
                </a:r>
                <a:endParaRPr lang="en-US" altLang="zh-CN" dirty="0"/>
              </a:p>
              <a:p>
                <a:r>
                  <a:rPr lang="zh-CN" altLang="en-US" dirty="0"/>
                  <a:t>如何求解？</a:t>
                </a:r>
                <a:endParaRPr lang="en-US" altLang="zh-CN" dirty="0"/>
              </a:p>
              <a:p>
                <a:pPr lvl="1"/>
                <a:r>
                  <a:rPr lang="zh-CN" altLang="en-US" dirty="0"/>
                  <a:t>实际上深度学习当中的都是这类问题，因此之前介绍的各种梯度下降法的改进版本，</a:t>
                </a:r>
                <a:r>
                  <a:rPr lang="en-US" altLang="zh-CN" dirty="0" err="1"/>
                  <a:t>Adagrad</a:t>
                </a:r>
                <a:r>
                  <a:rPr lang="en-US" altLang="zh-CN" dirty="0"/>
                  <a:t>,</a:t>
                </a:r>
                <a:r>
                  <a:rPr lang="zh-CN" altLang="en-US" dirty="0"/>
                  <a:t>动量法，</a:t>
                </a:r>
                <a:r>
                  <a:rPr lang="en-US" altLang="zh-CN" dirty="0" err="1"/>
                  <a:t>Nesterov</a:t>
                </a:r>
                <a:r>
                  <a:rPr lang="zh-CN" altLang="en-US" dirty="0"/>
                  <a:t>动量法，</a:t>
                </a:r>
                <a:r>
                  <a:rPr lang="en-US" altLang="zh-CN" dirty="0" err="1"/>
                  <a:t>RMSProp,AdaDelta,Adam</a:t>
                </a:r>
                <a:r>
                  <a:rPr lang="zh-CN" altLang="en-US" dirty="0"/>
                  <a:t>等方法都可以！</a:t>
                </a:r>
                <a:endParaRPr lang="en-US" altLang="zh-CN" dirty="0"/>
              </a:p>
              <a:p>
                <a:pPr lvl="1"/>
                <a:r>
                  <a:rPr lang="zh-CN" altLang="en-US" dirty="0"/>
                  <a:t>另外前面的约束最优化方法都可以使用，但一般没有充分利用</a:t>
                </a:r>
                <a14:m>
                  <m:oMath xmlns:m="http://schemas.openxmlformats.org/officeDocument/2006/math">
                    <m:r>
                      <a:rPr lang="en-US" altLang="zh-CN" b="1" i="1" smtClean="0">
                        <a:latin typeface="Cambria Math" panose="02040503050406030204" pitchFamily="18" charset="0"/>
                      </a:rPr>
                      <m:t>𝒉</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的特点</a:t>
                </a:r>
                <a:endParaRPr lang="en-US" altLang="zh-CN" dirty="0"/>
              </a:p>
              <a:p>
                <a:pPr lvl="1"/>
                <a:r>
                  <a:rPr lang="zh-CN" altLang="en-US" dirty="0"/>
                  <a:t>此外，增广拉格朗日方法，交替方向乘子法，坐标轮换下降法，临近点</a:t>
                </a:r>
                <a:r>
                  <a:rPr lang="en-US" altLang="zh-CN" dirty="0"/>
                  <a:t>PPA</a:t>
                </a:r>
                <a:r>
                  <a:rPr lang="zh-CN" altLang="en-US" dirty="0"/>
                  <a:t>方法等都可以使用</a:t>
                </a:r>
              </a:p>
            </p:txBody>
          </p:sp>
        </mc:Choice>
        <mc:Fallback xmlns="">
          <p:sp>
            <p:nvSpPr>
              <p:cNvPr id="3" name="内容占位符 2">
                <a:extLst>
                  <a:ext uri="{FF2B5EF4-FFF2-40B4-BE49-F238E27FC236}">
                    <a16:creationId xmlns:a16="http://schemas.microsoft.com/office/drawing/2014/main" id="{210E3AA7-8491-4F27-AA69-6110F1D3FCD9}"/>
                  </a:ext>
                </a:extLst>
              </p:cNvPr>
              <p:cNvSpPr>
                <a:spLocks noGrp="1" noRot="1" noChangeAspect="1" noMove="1" noResize="1" noEditPoints="1" noAdjustHandles="1" noChangeArrowheads="1" noChangeShapeType="1" noTextEdit="1"/>
              </p:cNvSpPr>
              <p:nvPr>
                <p:ph idx="1"/>
              </p:nvPr>
            </p:nvSpPr>
            <p:spPr>
              <a:blipFill>
                <a:blip r:embed="rId2"/>
                <a:stretch>
                  <a:fillRect l="-1389" t="-1410" r="-1190" b="-10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7817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变分不等式</a:t>
            </a:r>
            <a:r>
              <a:rPr lang="en-US" altLang="zh-CN" dirty="0"/>
              <a:t>(</a:t>
            </a:r>
            <a:r>
              <a:rPr lang="en-US" altLang="zh-CN" dirty="0" err="1"/>
              <a:t>Variational</a:t>
            </a:r>
            <a:r>
              <a:rPr lang="en-US" altLang="zh-CN" dirty="0"/>
              <a:t> Inequalities)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900" dirty="0"/>
                  <a:t>设</a:t>
                </a:r>
                <a14:m>
                  <m:oMath xmlns:m="http://schemas.openxmlformats.org/officeDocument/2006/math">
                    <m:r>
                      <a:rPr lang="en-US" altLang="zh-CN" sz="1900" b="1" i="0" smtClean="0">
                        <a:latin typeface="Cambria Math"/>
                      </a:rPr>
                      <m:t>𝛀</m:t>
                    </m:r>
                    <m:r>
                      <a:rPr lang="en-US" altLang="zh-CN" sz="1900" b="1" i="1" smtClean="0">
                        <a:latin typeface="Cambria Math"/>
                      </a:rPr>
                      <m:t>⊂</m:t>
                    </m:r>
                    <m:sSup>
                      <m:sSupPr>
                        <m:ctrlPr>
                          <a:rPr lang="en-US" altLang="zh-CN" sz="1900" b="1" i="1" smtClean="0">
                            <a:latin typeface="Cambria Math" panose="02040503050406030204" pitchFamily="18" charset="0"/>
                          </a:rPr>
                        </m:ctrlPr>
                      </m:sSupPr>
                      <m:e>
                        <m:r>
                          <a:rPr lang="en-US" altLang="zh-CN" sz="1900" b="1" i="1" smtClean="0">
                            <a:latin typeface="Cambria Math"/>
                          </a:rPr>
                          <m:t>𝑹</m:t>
                        </m:r>
                      </m:e>
                      <m:sup>
                        <m:r>
                          <a:rPr lang="en-US" altLang="zh-CN" sz="1900" b="1" i="1" smtClean="0">
                            <a:latin typeface="Cambria Math"/>
                          </a:rPr>
                          <m:t>𝒏</m:t>
                        </m:r>
                      </m:sup>
                    </m:sSup>
                  </m:oMath>
                </a14:m>
                <a:r>
                  <a:rPr lang="zh-CN" altLang="en-US" sz="1900" dirty="0"/>
                  <a:t>是非空闭凸集，</a:t>
                </a:r>
                <a14:m>
                  <m:oMath xmlns:m="http://schemas.openxmlformats.org/officeDocument/2006/math">
                    <m:r>
                      <a:rPr lang="en-US" altLang="zh-CN" sz="1900" b="1" i="1" smtClean="0">
                        <a:latin typeface="Cambria Math"/>
                      </a:rPr>
                      <m:t>𝑭</m:t>
                    </m:r>
                    <m:r>
                      <a:rPr lang="en-US" altLang="zh-CN" sz="1900" b="1" i="1" smtClean="0">
                        <a:latin typeface="Cambria Math"/>
                      </a:rPr>
                      <m:t>:</m:t>
                    </m:r>
                    <m:sSup>
                      <m:sSupPr>
                        <m:ctrlPr>
                          <a:rPr lang="en-US" altLang="zh-CN" sz="1900" b="1" i="1" smtClean="0">
                            <a:latin typeface="Cambria Math" panose="02040503050406030204" pitchFamily="18" charset="0"/>
                          </a:rPr>
                        </m:ctrlPr>
                      </m:sSupPr>
                      <m:e>
                        <m:r>
                          <a:rPr lang="en-US" altLang="zh-CN" sz="1900" b="1" i="1" smtClean="0">
                            <a:latin typeface="Cambria Math"/>
                          </a:rPr>
                          <m:t>𝑹</m:t>
                        </m:r>
                      </m:e>
                      <m:sup>
                        <m:r>
                          <a:rPr lang="en-US" altLang="zh-CN" sz="1900" b="1" i="1" smtClean="0">
                            <a:latin typeface="Cambria Math"/>
                          </a:rPr>
                          <m:t>𝒏</m:t>
                        </m:r>
                      </m:sup>
                    </m:sSup>
                    <m:r>
                      <a:rPr lang="en-US" altLang="zh-CN" sz="1900" b="1" i="1" smtClean="0">
                        <a:latin typeface="Cambria Math"/>
                      </a:rPr>
                      <m:t>→</m:t>
                    </m:r>
                    <m:sSup>
                      <m:sSupPr>
                        <m:ctrlPr>
                          <a:rPr lang="en-US" altLang="zh-CN" sz="1900" b="1" i="1" smtClean="0">
                            <a:latin typeface="Cambria Math" panose="02040503050406030204" pitchFamily="18" charset="0"/>
                          </a:rPr>
                        </m:ctrlPr>
                      </m:sSupPr>
                      <m:e>
                        <m:r>
                          <a:rPr lang="en-US" altLang="zh-CN" sz="1900" b="1" i="1" smtClean="0">
                            <a:latin typeface="Cambria Math"/>
                          </a:rPr>
                          <m:t>𝑹</m:t>
                        </m:r>
                      </m:e>
                      <m:sup>
                        <m:r>
                          <a:rPr lang="en-US" altLang="zh-CN" sz="1900" b="1" i="1" smtClean="0">
                            <a:latin typeface="Cambria Math"/>
                          </a:rPr>
                          <m:t>𝒏</m:t>
                        </m:r>
                      </m:sup>
                    </m:sSup>
                  </m:oMath>
                </a14:m>
                <a:r>
                  <a:rPr lang="en-US" altLang="zh-CN" sz="1900" dirty="0"/>
                  <a:t>, </a:t>
                </a:r>
                <a:r>
                  <a:rPr lang="zh-CN" altLang="en-US" sz="1900" dirty="0"/>
                  <a:t>考虑如下变分不等式：</a:t>
                </a:r>
                <a14:m>
                  <m:oMath xmlns:m="http://schemas.openxmlformats.org/officeDocument/2006/math">
                    <m:sSup>
                      <m:sSupPr>
                        <m:ctrlPr>
                          <a:rPr lang="en-US" altLang="zh-CN" sz="1900" b="1" i="1" smtClean="0">
                            <a:latin typeface="Cambria Math" panose="02040503050406030204" pitchFamily="18" charset="0"/>
                          </a:rPr>
                        </m:ctrlPr>
                      </m:sSupPr>
                      <m:e>
                        <m:r>
                          <a:rPr lang="en-US" altLang="zh-CN" sz="1900" b="1" i="1" smtClean="0">
                            <a:latin typeface="Cambria Math"/>
                          </a:rPr>
                          <m:t>𝒖</m:t>
                        </m:r>
                      </m:e>
                      <m:sup>
                        <m:r>
                          <a:rPr lang="en-US" altLang="zh-CN" sz="1900" b="1" i="1" smtClean="0">
                            <a:latin typeface="Cambria Math"/>
                          </a:rPr>
                          <m:t>∗</m:t>
                        </m:r>
                      </m:sup>
                    </m:sSup>
                    <m:r>
                      <a:rPr lang="en-US" altLang="zh-CN" sz="1900" b="1" i="1" smtClean="0">
                        <a:latin typeface="Cambria Math"/>
                      </a:rPr>
                      <m:t>∈</m:t>
                    </m:r>
                    <m:r>
                      <a:rPr lang="en-US" altLang="zh-CN" sz="1900" b="1" i="1" smtClean="0">
                        <a:latin typeface="Cambria Math"/>
                      </a:rPr>
                      <m:t>𝜴</m:t>
                    </m:r>
                    <m:r>
                      <a:rPr lang="en-US" altLang="zh-CN" sz="1900" b="1" i="1" smtClean="0">
                        <a:latin typeface="Cambria Math"/>
                      </a:rPr>
                      <m:t>, </m:t>
                    </m:r>
                    <m:sSup>
                      <m:sSupPr>
                        <m:ctrlPr>
                          <a:rPr lang="en-US" altLang="zh-CN" sz="1900" b="1" i="1" smtClean="0">
                            <a:latin typeface="Cambria Math" panose="02040503050406030204" pitchFamily="18" charset="0"/>
                          </a:rPr>
                        </m:ctrlPr>
                      </m:sSupPr>
                      <m:e>
                        <m:d>
                          <m:dPr>
                            <m:ctrlPr>
                              <a:rPr lang="en-US" altLang="zh-CN" sz="1900" b="1" i="1" smtClean="0">
                                <a:latin typeface="Cambria Math" panose="02040503050406030204" pitchFamily="18" charset="0"/>
                              </a:rPr>
                            </m:ctrlPr>
                          </m:dPr>
                          <m:e>
                            <m:r>
                              <a:rPr lang="en-US" altLang="zh-CN" sz="1900" b="1" i="1" smtClean="0">
                                <a:latin typeface="Cambria Math"/>
                              </a:rPr>
                              <m:t>𝒖</m:t>
                            </m:r>
                            <m:r>
                              <a:rPr lang="en-US" altLang="zh-CN" sz="1900" b="1" i="1" smtClean="0">
                                <a:latin typeface="Cambria Math"/>
                              </a:rPr>
                              <m:t>−</m:t>
                            </m:r>
                            <m:sSup>
                              <m:sSupPr>
                                <m:ctrlPr>
                                  <a:rPr lang="en-US" altLang="zh-CN" sz="1900" b="1" i="1" smtClean="0">
                                    <a:latin typeface="Cambria Math" panose="02040503050406030204" pitchFamily="18" charset="0"/>
                                  </a:rPr>
                                </m:ctrlPr>
                              </m:sSupPr>
                              <m:e>
                                <m:r>
                                  <a:rPr lang="en-US" altLang="zh-CN" sz="1900" b="1" i="1" smtClean="0">
                                    <a:latin typeface="Cambria Math"/>
                                  </a:rPr>
                                  <m:t>𝒖</m:t>
                                </m:r>
                              </m:e>
                              <m:sup>
                                <m:r>
                                  <a:rPr lang="en-US" altLang="zh-CN" sz="1900" b="1" i="1" smtClean="0">
                                    <a:latin typeface="Cambria Math"/>
                                  </a:rPr>
                                  <m:t>∗</m:t>
                                </m:r>
                              </m:sup>
                            </m:sSup>
                          </m:e>
                        </m:d>
                      </m:e>
                      <m:sup>
                        <m:r>
                          <a:rPr lang="en-US" altLang="zh-CN" sz="1900" b="1" i="1" smtClean="0">
                            <a:latin typeface="Cambria Math"/>
                          </a:rPr>
                          <m:t>𝑻</m:t>
                        </m:r>
                      </m:sup>
                    </m:sSup>
                    <m:r>
                      <a:rPr lang="en-US" altLang="zh-CN" sz="1900" b="1" i="1" smtClean="0">
                        <a:latin typeface="Cambria Math"/>
                      </a:rPr>
                      <m:t>𝑭</m:t>
                    </m:r>
                    <m:d>
                      <m:dPr>
                        <m:ctrlPr>
                          <a:rPr lang="en-US" altLang="zh-CN" sz="1900" b="1" i="1" smtClean="0">
                            <a:latin typeface="Cambria Math" panose="02040503050406030204" pitchFamily="18" charset="0"/>
                          </a:rPr>
                        </m:ctrlPr>
                      </m:dPr>
                      <m:e>
                        <m:sSup>
                          <m:sSupPr>
                            <m:ctrlPr>
                              <a:rPr lang="en-US" altLang="zh-CN" sz="1900" b="1" i="1" smtClean="0">
                                <a:latin typeface="Cambria Math" panose="02040503050406030204" pitchFamily="18" charset="0"/>
                              </a:rPr>
                            </m:ctrlPr>
                          </m:sSupPr>
                          <m:e>
                            <m:r>
                              <a:rPr lang="en-US" altLang="zh-CN" sz="1900" b="1" i="1" smtClean="0">
                                <a:latin typeface="Cambria Math"/>
                              </a:rPr>
                              <m:t>𝒖</m:t>
                            </m:r>
                          </m:e>
                          <m:sup>
                            <m:r>
                              <a:rPr lang="en-US" altLang="zh-CN" sz="1900" b="1" i="1" smtClean="0">
                                <a:latin typeface="Cambria Math"/>
                              </a:rPr>
                              <m:t>∗</m:t>
                            </m:r>
                          </m:sup>
                        </m:sSup>
                      </m:e>
                    </m:d>
                    <m:r>
                      <a:rPr lang="en-US" altLang="zh-CN" sz="1900" b="1" i="1" smtClean="0">
                        <a:latin typeface="Cambria Math"/>
                      </a:rPr>
                      <m:t>≥</m:t>
                    </m:r>
                    <m:r>
                      <a:rPr lang="en-US" altLang="zh-CN" sz="1900" b="1" i="1" smtClean="0">
                        <a:latin typeface="Cambria Math"/>
                      </a:rPr>
                      <m:t>𝟎</m:t>
                    </m:r>
                    <m:r>
                      <a:rPr lang="en-US" altLang="zh-CN" sz="1900" b="1" i="1" smtClean="0">
                        <a:latin typeface="Cambria Math"/>
                      </a:rPr>
                      <m:t>  (</m:t>
                    </m:r>
                    <m:r>
                      <a:rPr lang="en-US" altLang="zh-CN" sz="1900" b="1" i="1" smtClean="0">
                        <a:solidFill>
                          <a:srgbClr val="FF0000"/>
                        </a:solidFill>
                        <a:latin typeface="Cambria Math"/>
                      </a:rPr>
                      <m:t>𝒗</m:t>
                    </m:r>
                    <m:r>
                      <a:rPr lang="en-US" altLang="zh-CN" sz="1900" b="1" i="1" smtClean="0">
                        <a:solidFill>
                          <a:srgbClr val="FF0000"/>
                        </a:solidFill>
                        <a:latin typeface="Cambria Math"/>
                      </a:rPr>
                      <m:t>𝟎</m:t>
                    </m:r>
                    <m:r>
                      <a:rPr lang="en-US" altLang="zh-CN" sz="1900" b="1" i="1" smtClean="0">
                        <a:solidFill>
                          <a:srgbClr val="FF0000"/>
                        </a:solidFill>
                        <a:latin typeface="Cambria Math"/>
                      </a:rPr>
                      <m:t>)</m:t>
                    </m:r>
                  </m:oMath>
                </a14:m>
                <a:r>
                  <a:rPr lang="en-US" altLang="zh-CN" sz="1900" i="1" dirty="0">
                    <a:solidFill>
                      <a:srgbClr val="FF0000"/>
                    </a:solidFill>
                  </a:rPr>
                  <a:t>,</a:t>
                </a:r>
                <a:r>
                  <a:rPr lang="en-US" altLang="zh-CN" sz="1900" dirty="0">
                    <a:solidFill>
                      <a:srgbClr val="FF0000"/>
                    </a:solidFill>
                  </a:rPr>
                  <a:t> </a:t>
                </a:r>
                <a14:m>
                  <m:oMath xmlns:m="http://schemas.openxmlformats.org/officeDocument/2006/math">
                    <m:r>
                      <a:rPr lang="en-US" altLang="zh-CN" sz="1900" i="1">
                        <a:latin typeface="Cambria Math"/>
                      </a:rPr>
                      <m:t>,∀</m:t>
                    </m:r>
                    <m:r>
                      <a:rPr lang="en-US" altLang="zh-CN" sz="1900" i="1">
                        <a:latin typeface="Cambria Math"/>
                      </a:rPr>
                      <m:t>𝒖</m:t>
                    </m:r>
                    <m:r>
                      <a:rPr lang="en-US" altLang="zh-CN" sz="1900" i="1">
                        <a:latin typeface="Cambria Math"/>
                      </a:rPr>
                      <m:t>∈</m:t>
                    </m:r>
                    <m:r>
                      <a:rPr lang="en-US" altLang="zh-CN" sz="1900" i="1">
                        <a:latin typeface="Cambria Math"/>
                      </a:rPr>
                      <m:t>𝜴</m:t>
                    </m:r>
                    <m:r>
                      <a:rPr lang="en-US" altLang="zh-CN" sz="1900" i="1">
                        <a:latin typeface="Cambria Math"/>
                      </a:rPr>
                      <m:t> </m:t>
                    </m:r>
                  </m:oMath>
                </a14:m>
                <a:r>
                  <a:rPr lang="en-US" altLang="zh-CN" sz="1900" dirty="0"/>
                  <a:t>.</a:t>
                </a:r>
                <a:r>
                  <a:rPr lang="zh-CN" altLang="en-US" sz="1900" dirty="0"/>
                  <a:t>如果算子映射</a:t>
                </a:r>
                <a14:m>
                  <m:oMath xmlns:m="http://schemas.openxmlformats.org/officeDocument/2006/math">
                    <m:r>
                      <a:rPr lang="en-US" altLang="zh-CN" sz="1900" b="1" i="1" smtClean="0">
                        <a:latin typeface="Cambria Math"/>
                      </a:rPr>
                      <m:t>𝑭</m:t>
                    </m:r>
                  </m:oMath>
                </a14:m>
                <a:r>
                  <a:rPr lang="zh-CN" altLang="en-US" sz="1900" dirty="0"/>
                  <a:t>满足</a:t>
                </a:r>
                <a14:m>
                  <m:oMath xmlns:m="http://schemas.openxmlformats.org/officeDocument/2006/math">
                    <m:sSup>
                      <m:sSupPr>
                        <m:ctrlPr>
                          <a:rPr lang="en-US" altLang="zh-CN" sz="1900" b="1" i="1" smtClean="0">
                            <a:latin typeface="Cambria Math" panose="02040503050406030204" pitchFamily="18" charset="0"/>
                          </a:rPr>
                        </m:ctrlPr>
                      </m:sSupPr>
                      <m:e>
                        <m:d>
                          <m:dPr>
                            <m:ctrlPr>
                              <a:rPr lang="en-US" altLang="zh-CN" sz="1900" b="1" i="1" smtClean="0">
                                <a:latin typeface="Cambria Math" panose="02040503050406030204" pitchFamily="18" charset="0"/>
                              </a:rPr>
                            </m:ctrlPr>
                          </m:dPr>
                          <m:e>
                            <m:r>
                              <a:rPr lang="en-US" altLang="zh-CN" sz="1900" b="1" i="1" smtClean="0">
                                <a:latin typeface="Cambria Math"/>
                              </a:rPr>
                              <m:t>𝒖</m:t>
                            </m:r>
                            <m:r>
                              <a:rPr lang="en-US" altLang="zh-CN" sz="1900" b="1" i="1" smtClean="0">
                                <a:latin typeface="Cambria Math"/>
                              </a:rPr>
                              <m:t>−</m:t>
                            </m:r>
                            <m:r>
                              <a:rPr lang="en-US" altLang="zh-CN" sz="1900" b="1" i="1" smtClean="0">
                                <a:latin typeface="Cambria Math"/>
                              </a:rPr>
                              <m:t>𝒗</m:t>
                            </m:r>
                          </m:e>
                        </m:d>
                      </m:e>
                      <m:sup>
                        <m:r>
                          <a:rPr lang="en-US" altLang="zh-CN" sz="1900" b="1" i="1" smtClean="0">
                            <a:latin typeface="Cambria Math"/>
                          </a:rPr>
                          <m:t>𝑻</m:t>
                        </m:r>
                      </m:sup>
                    </m:sSup>
                    <m:d>
                      <m:dPr>
                        <m:ctrlPr>
                          <a:rPr lang="en-US" altLang="zh-CN" sz="1900" b="1" i="1" smtClean="0">
                            <a:latin typeface="Cambria Math" panose="02040503050406030204" pitchFamily="18" charset="0"/>
                          </a:rPr>
                        </m:ctrlPr>
                      </m:dPr>
                      <m:e>
                        <m:r>
                          <a:rPr lang="en-US" altLang="zh-CN" sz="1900" b="1" i="1" smtClean="0">
                            <a:latin typeface="Cambria Math"/>
                          </a:rPr>
                          <m:t>𝑭</m:t>
                        </m:r>
                        <m:d>
                          <m:dPr>
                            <m:ctrlPr>
                              <a:rPr lang="en-US" altLang="zh-CN" sz="1900" b="1" i="1" smtClean="0">
                                <a:latin typeface="Cambria Math" panose="02040503050406030204" pitchFamily="18" charset="0"/>
                              </a:rPr>
                            </m:ctrlPr>
                          </m:dPr>
                          <m:e>
                            <m:r>
                              <a:rPr lang="en-US" altLang="zh-CN" sz="1900" b="1" i="1" smtClean="0">
                                <a:latin typeface="Cambria Math"/>
                              </a:rPr>
                              <m:t>𝒖</m:t>
                            </m:r>
                          </m:e>
                        </m:d>
                        <m:r>
                          <a:rPr lang="en-US" altLang="zh-CN" sz="1900" b="1" i="1" smtClean="0">
                            <a:latin typeface="Cambria Math"/>
                          </a:rPr>
                          <m:t>−</m:t>
                        </m:r>
                        <m:r>
                          <a:rPr lang="en-US" altLang="zh-CN" sz="1900" b="1" i="1" smtClean="0">
                            <a:latin typeface="Cambria Math"/>
                          </a:rPr>
                          <m:t>𝑭</m:t>
                        </m:r>
                        <m:d>
                          <m:dPr>
                            <m:ctrlPr>
                              <a:rPr lang="en-US" altLang="zh-CN" sz="1900" b="1" i="1" smtClean="0">
                                <a:latin typeface="Cambria Math" panose="02040503050406030204" pitchFamily="18" charset="0"/>
                              </a:rPr>
                            </m:ctrlPr>
                          </m:dPr>
                          <m:e>
                            <m:r>
                              <a:rPr lang="en-US" altLang="zh-CN" sz="1900" b="1" i="1" smtClean="0">
                                <a:latin typeface="Cambria Math"/>
                              </a:rPr>
                              <m:t>𝒗</m:t>
                            </m:r>
                          </m:e>
                        </m:d>
                      </m:e>
                    </m:d>
                    <m:r>
                      <a:rPr lang="en-US" altLang="zh-CN" sz="1900" b="1" i="1" smtClean="0">
                        <a:latin typeface="Cambria Math"/>
                      </a:rPr>
                      <m:t>≥</m:t>
                    </m:r>
                    <m:r>
                      <a:rPr lang="en-US" altLang="zh-CN" sz="1900" b="1" i="1" smtClean="0">
                        <a:latin typeface="Cambria Math"/>
                      </a:rPr>
                      <m:t>𝟎</m:t>
                    </m:r>
                    <m:r>
                      <a:rPr lang="en-US" altLang="zh-CN" sz="1900" b="1" i="1" smtClean="0">
                        <a:latin typeface="Cambria Math"/>
                      </a:rPr>
                      <m:t> </m:t>
                    </m:r>
                  </m:oMath>
                </a14:m>
                <a:r>
                  <a:rPr lang="zh-CN" altLang="en-US" sz="1900" dirty="0"/>
                  <a:t>则称算子单调。上面的不等式称为</a:t>
                </a:r>
                <a:r>
                  <a:rPr lang="zh-CN" altLang="en-US" sz="1900" dirty="0">
                    <a:solidFill>
                      <a:srgbClr val="FF0000"/>
                    </a:solidFill>
                  </a:rPr>
                  <a:t>单调变分不等式</a:t>
                </a:r>
                <a:r>
                  <a:rPr lang="zh-CN" altLang="en-US" sz="1900" dirty="0"/>
                  <a:t>。</a:t>
                </a:r>
                <a:endParaRPr lang="en-US" altLang="zh-CN" sz="1900" dirty="0"/>
              </a:p>
              <a:p>
                <a:r>
                  <a:rPr lang="zh-CN" altLang="en-US" sz="1900" dirty="0"/>
                  <a:t>感觉很抽象？想象一下可行下降方向的表示方法吧！</a:t>
                </a:r>
                <a:endParaRPr lang="en-US" altLang="zh-CN" sz="1900" dirty="0"/>
              </a:p>
              <a:p>
                <a14:m>
                  <m:oMath xmlns:m="http://schemas.openxmlformats.org/officeDocument/2006/math">
                    <m:r>
                      <a:rPr lang="en-US" altLang="zh-CN" sz="1900" b="1" i="1" smtClean="0">
                        <a:latin typeface="Cambria Math"/>
                      </a:rPr>
                      <m:t>𝒎𝒊𝒏</m:t>
                    </m:r>
                    <m:r>
                      <a:rPr lang="en-US" altLang="zh-CN" sz="1900" b="1" i="1" smtClean="0">
                        <a:latin typeface="Cambria Math"/>
                      </a:rPr>
                      <m:t> {</m:t>
                    </m:r>
                    <m:r>
                      <a:rPr lang="en-US" altLang="zh-CN" sz="1900" b="1" i="1" smtClean="0">
                        <a:latin typeface="Cambria Math"/>
                      </a:rPr>
                      <m:t>𝒇</m:t>
                    </m:r>
                    <m:r>
                      <a:rPr lang="en-US" altLang="zh-CN" sz="1900" b="1" i="1" smtClean="0">
                        <a:latin typeface="Cambria Math"/>
                      </a:rPr>
                      <m:t>(</m:t>
                    </m:r>
                    <m:r>
                      <a:rPr lang="en-US" altLang="zh-CN" sz="1900" b="1" i="1" smtClean="0">
                        <a:latin typeface="Cambria Math"/>
                      </a:rPr>
                      <m:t>𝒙</m:t>
                    </m:r>
                    <m:r>
                      <a:rPr lang="en-US" altLang="zh-CN" sz="1900" b="1" i="1" smtClean="0">
                        <a:latin typeface="Cambria Math"/>
                      </a:rPr>
                      <m:t>)|</m:t>
                    </m:r>
                    <m:r>
                      <a:rPr lang="en-US" altLang="zh-CN" sz="1900" b="1" i="1" smtClean="0">
                        <a:latin typeface="Cambria Math"/>
                      </a:rPr>
                      <m:t>𝒙</m:t>
                    </m:r>
                    <m:r>
                      <a:rPr lang="en-US" altLang="zh-CN" sz="1900" b="1" i="1" smtClean="0">
                        <a:latin typeface="Cambria Math"/>
                      </a:rPr>
                      <m:t>∈</m:t>
                    </m:r>
                    <m:r>
                      <a:rPr lang="en-US" altLang="zh-CN" sz="1900" b="1" i="0" smtClean="0">
                        <a:latin typeface="Cambria Math"/>
                      </a:rPr>
                      <m:t>𝛀</m:t>
                    </m:r>
                    <m:r>
                      <a:rPr lang="en-US" altLang="zh-CN" sz="1900" b="1" i="0" smtClean="0">
                        <a:latin typeface="Cambria Math"/>
                      </a:rPr>
                      <m:t>}</m:t>
                    </m:r>
                  </m:oMath>
                </a14:m>
                <a:r>
                  <a:rPr lang="en-US" altLang="zh-CN" sz="1900" dirty="0"/>
                  <a:t>,</a:t>
                </a:r>
                <a:r>
                  <a:rPr lang="zh-CN" altLang="en-US" sz="1900" dirty="0"/>
                  <a:t>若函数</a:t>
                </a:r>
                <a14:m>
                  <m:oMath xmlns:m="http://schemas.openxmlformats.org/officeDocument/2006/math">
                    <m:r>
                      <a:rPr lang="en-US" altLang="zh-CN" sz="1900" b="1" i="1" smtClean="0">
                        <a:latin typeface="Cambria Math"/>
                      </a:rPr>
                      <m:t>𝒇</m:t>
                    </m:r>
                  </m:oMath>
                </a14:m>
                <a:r>
                  <a:rPr lang="zh-CN" altLang="en-US" sz="1900" dirty="0"/>
                  <a:t>可微凸函数，此时为凸规划问题，在迭代求解器最优解时，其迭代方向必须是可行下降方向，必须满足是可行的和下降的条件。如果该点不存在可行下降方向，则表明该点为最优点，</a:t>
                </a:r>
                <a:endParaRPr lang="en-US" altLang="zh-CN" sz="1900" dirty="0"/>
              </a:p>
              <a:p>
                <a14:m>
                  <m:oMath xmlns:m="http://schemas.openxmlformats.org/officeDocument/2006/math">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𝒌</m:t>
                        </m:r>
                        <m:r>
                          <a:rPr lang="en-US" altLang="zh-CN" sz="1900" b="1" i="1" smtClean="0">
                            <a:latin typeface="Cambria Math"/>
                          </a:rPr>
                          <m:t>+</m:t>
                        </m:r>
                        <m:r>
                          <a:rPr lang="en-US" altLang="zh-CN" sz="1900" b="1" i="1" smtClean="0">
                            <a:latin typeface="Cambria Math"/>
                          </a:rPr>
                          <m:t>𝟏</m:t>
                        </m:r>
                      </m:sup>
                    </m:sSup>
                    <m:r>
                      <a:rPr lang="en-US" altLang="zh-CN" sz="1900" b="1" i="1" smtClean="0">
                        <a:latin typeface="Cambria Math"/>
                      </a:rPr>
                      <m:t>=</m:t>
                    </m:r>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𝒌</m:t>
                        </m:r>
                      </m:sup>
                    </m:sSup>
                    <m:r>
                      <a:rPr lang="en-US" altLang="zh-CN" sz="1900" b="1" i="1" smtClean="0">
                        <a:latin typeface="Cambria Math"/>
                      </a:rPr>
                      <m:t>+</m:t>
                    </m:r>
                    <m:sSup>
                      <m:sSupPr>
                        <m:ctrlPr>
                          <a:rPr lang="en-US" altLang="zh-CN" sz="1900" b="1" i="1" smtClean="0">
                            <a:latin typeface="Cambria Math" panose="02040503050406030204" pitchFamily="18" charset="0"/>
                          </a:rPr>
                        </m:ctrlPr>
                      </m:sSupPr>
                      <m:e>
                        <m:r>
                          <a:rPr lang="en-US" altLang="zh-CN" sz="1900" b="1" i="1" smtClean="0">
                            <a:latin typeface="Cambria Math"/>
                          </a:rPr>
                          <m:t>𝝀</m:t>
                        </m:r>
                      </m:e>
                      <m:sup>
                        <m:r>
                          <a:rPr lang="en-US" altLang="zh-CN" sz="1900" b="1" i="1" smtClean="0">
                            <a:latin typeface="Cambria Math"/>
                          </a:rPr>
                          <m:t>𝒌</m:t>
                        </m:r>
                      </m:sup>
                    </m:sSup>
                    <m:sSup>
                      <m:sSupPr>
                        <m:ctrlPr>
                          <a:rPr lang="en-US" altLang="zh-CN" sz="1900" b="1" i="1" smtClean="0">
                            <a:latin typeface="Cambria Math" panose="02040503050406030204" pitchFamily="18" charset="0"/>
                          </a:rPr>
                        </m:ctrlPr>
                      </m:sSupPr>
                      <m:e>
                        <m:r>
                          <a:rPr lang="en-US" altLang="zh-CN" sz="1900" b="1" i="1" smtClean="0">
                            <a:latin typeface="Cambria Math"/>
                          </a:rPr>
                          <m:t>𝒅</m:t>
                        </m:r>
                      </m:e>
                      <m:sup>
                        <m:r>
                          <a:rPr lang="en-US" altLang="zh-CN" sz="1900" b="1" i="1" smtClean="0">
                            <a:latin typeface="Cambria Math"/>
                          </a:rPr>
                          <m:t>𝒌</m:t>
                        </m:r>
                      </m:sup>
                    </m:sSup>
                  </m:oMath>
                </a14:m>
                <a:r>
                  <a:rPr lang="en-US" altLang="zh-CN" sz="1900" dirty="0"/>
                  <a:t>,</a:t>
                </a:r>
                <a:r>
                  <a:rPr lang="zh-CN" altLang="en-US" sz="1900" dirty="0"/>
                  <a:t>一般情况方向采用梯度相关的表达，因此方向</a:t>
                </a:r>
                <a14:m>
                  <m:oMath xmlns:m="http://schemas.openxmlformats.org/officeDocument/2006/math">
                    <m:sSup>
                      <m:sSupPr>
                        <m:ctrlPr>
                          <a:rPr lang="en-US" altLang="zh-CN" sz="1900" b="1" i="1" smtClean="0">
                            <a:latin typeface="Cambria Math" panose="02040503050406030204" pitchFamily="18" charset="0"/>
                          </a:rPr>
                        </m:ctrlPr>
                      </m:sSupPr>
                      <m:e>
                        <m:r>
                          <a:rPr lang="en-US" altLang="zh-CN" sz="1900" b="1" i="1" smtClean="0">
                            <a:latin typeface="Cambria Math"/>
                          </a:rPr>
                          <m:t>𝒅</m:t>
                        </m:r>
                      </m:e>
                      <m:sup>
                        <m:r>
                          <a:rPr lang="en-US" altLang="zh-CN" sz="1900" b="1" i="1" smtClean="0">
                            <a:latin typeface="Cambria Math"/>
                          </a:rPr>
                          <m:t>𝒌</m:t>
                        </m:r>
                      </m:sup>
                    </m:sSup>
                    <m:r>
                      <a:rPr lang="en-US" altLang="zh-CN" sz="1900" b="1" i="1" smtClean="0">
                        <a:latin typeface="Cambria Math"/>
                      </a:rPr>
                      <m:t>⋅</m:t>
                    </m:r>
                    <m:r>
                      <a:rPr lang="en-US" altLang="zh-CN" sz="1900" b="1" i="0" smtClean="0">
                        <a:latin typeface="Cambria Math"/>
                      </a:rPr>
                      <m:t>𝛁</m:t>
                    </m:r>
                    <m:r>
                      <a:rPr lang="en-US" altLang="zh-CN" sz="1900" b="1" i="1" smtClean="0">
                        <a:latin typeface="Cambria Math"/>
                      </a:rPr>
                      <m:t>𝒇</m:t>
                    </m:r>
                    <m:d>
                      <m:dPr>
                        <m:ctrlPr>
                          <a:rPr lang="en-US" altLang="zh-CN" sz="1900" b="1" i="1" smtClean="0">
                            <a:latin typeface="Cambria Math" panose="02040503050406030204" pitchFamily="18" charset="0"/>
                          </a:rPr>
                        </m:ctrlPr>
                      </m:dPr>
                      <m:e>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𝒌</m:t>
                            </m:r>
                          </m:sup>
                        </m:sSup>
                      </m:e>
                    </m:d>
                    <m:r>
                      <a:rPr lang="en-US" altLang="zh-CN" sz="1900" b="1" i="1" smtClean="0">
                        <a:latin typeface="Cambria Math"/>
                      </a:rPr>
                      <m:t>&lt;</m:t>
                    </m:r>
                    <m:r>
                      <a:rPr lang="en-US" altLang="zh-CN" sz="1900" b="1" i="1" smtClean="0">
                        <a:latin typeface="Cambria Math"/>
                      </a:rPr>
                      <m:t>𝟎</m:t>
                    </m:r>
                  </m:oMath>
                </a14:m>
                <a:r>
                  <a:rPr lang="en-US" altLang="zh-CN" sz="1900" i="1" dirty="0"/>
                  <a:t>, </a:t>
                </a:r>
                <a:r>
                  <a:rPr lang="zh-CN" altLang="en-US" sz="1900" dirty="0"/>
                  <a:t>且要求</a:t>
                </a:r>
                <a14:m>
                  <m:oMath xmlns:m="http://schemas.openxmlformats.org/officeDocument/2006/math">
                    <m:r>
                      <a:rPr lang="en-US" altLang="zh-CN" sz="1900" b="1" i="1" smtClean="0">
                        <a:latin typeface="Cambria Math"/>
                      </a:rPr>
                      <m:t>𝒇</m:t>
                    </m:r>
                    <m:d>
                      <m:dPr>
                        <m:ctrlPr>
                          <a:rPr lang="en-US" altLang="zh-CN" sz="1900" b="1" i="1" smtClean="0">
                            <a:latin typeface="Cambria Math" panose="02040503050406030204" pitchFamily="18" charset="0"/>
                          </a:rPr>
                        </m:ctrlPr>
                      </m:dPr>
                      <m:e>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𝒌</m:t>
                            </m:r>
                            <m:r>
                              <a:rPr lang="en-US" altLang="zh-CN" sz="1900" b="1" i="1" smtClean="0">
                                <a:latin typeface="Cambria Math"/>
                              </a:rPr>
                              <m:t>+</m:t>
                            </m:r>
                            <m:r>
                              <a:rPr lang="en-US" altLang="zh-CN" sz="1900" b="1" i="1" smtClean="0">
                                <a:latin typeface="Cambria Math"/>
                              </a:rPr>
                              <m:t>𝟏</m:t>
                            </m:r>
                          </m:sup>
                        </m:sSup>
                      </m:e>
                    </m:d>
                    <m:r>
                      <a:rPr lang="en-US" altLang="zh-CN" sz="1900" b="1" i="1" smtClean="0">
                        <a:latin typeface="Cambria Math"/>
                      </a:rPr>
                      <m:t>−</m:t>
                    </m:r>
                    <m:r>
                      <a:rPr lang="en-US" altLang="zh-CN" sz="1900" b="1" i="1" smtClean="0">
                        <a:latin typeface="Cambria Math"/>
                      </a:rPr>
                      <m:t>𝒇</m:t>
                    </m:r>
                    <m:d>
                      <m:dPr>
                        <m:ctrlPr>
                          <a:rPr lang="en-US" altLang="zh-CN" sz="1900" b="1" i="1" smtClean="0">
                            <a:latin typeface="Cambria Math" panose="02040503050406030204" pitchFamily="18" charset="0"/>
                          </a:rPr>
                        </m:ctrlPr>
                      </m:dPr>
                      <m:e>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𝒌</m:t>
                            </m:r>
                          </m:sup>
                        </m:sSup>
                      </m:e>
                    </m:d>
                    <m:r>
                      <a:rPr lang="en-US" altLang="zh-CN" sz="1900" b="1" i="1" smtClean="0">
                        <a:latin typeface="Cambria Math"/>
                      </a:rPr>
                      <m:t>&gt;</m:t>
                    </m:r>
                    <m:r>
                      <a:rPr lang="en-US" altLang="zh-CN" sz="1900" b="1" i="1" smtClean="0">
                        <a:latin typeface="Cambria Math"/>
                      </a:rPr>
                      <m:t>𝟎</m:t>
                    </m:r>
                  </m:oMath>
                </a14:m>
                <a:r>
                  <a:rPr lang="en-US" altLang="zh-CN" sz="1900" dirty="0"/>
                  <a:t>,</a:t>
                </a:r>
                <a:r>
                  <a:rPr lang="zh-CN" altLang="en-US" sz="1900" dirty="0"/>
                  <a:t>即如果</a:t>
                </a:r>
                <a14:m>
                  <m:oMath xmlns:m="http://schemas.openxmlformats.org/officeDocument/2006/math">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oMath>
                </a14:m>
                <a:r>
                  <a:rPr lang="zh-CN" altLang="en-US" sz="1900" dirty="0"/>
                  <a:t>点为最优点，必然会有</a:t>
                </a:r>
                <a14:m>
                  <m:oMath xmlns:m="http://schemas.openxmlformats.org/officeDocument/2006/math">
                    <m:sSup>
                      <m:sSupPr>
                        <m:ctrlPr>
                          <a:rPr lang="en-US" altLang="zh-CN" sz="1900" b="1" i="1" smtClean="0">
                            <a:latin typeface="Cambria Math" panose="02040503050406030204" pitchFamily="18" charset="0"/>
                          </a:rPr>
                        </m:ctrlPr>
                      </m:sSupPr>
                      <m:e>
                        <m:d>
                          <m:dPr>
                            <m:ctrlPr>
                              <a:rPr lang="en-US" altLang="zh-CN" sz="1900" b="1" i="1" smtClean="0">
                                <a:latin typeface="Cambria Math" panose="02040503050406030204" pitchFamily="18" charset="0"/>
                              </a:rPr>
                            </m:ctrlPr>
                          </m:dPr>
                          <m:e>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r>
                              <a:rPr lang="en-US" altLang="zh-CN" sz="1900" b="1" i="1" smtClean="0">
                                <a:latin typeface="Cambria Math"/>
                              </a:rPr>
                              <m:t>−</m:t>
                            </m:r>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e>
                        </m:d>
                      </m:e>
                      <m:sup>
                        <m:r>
                          <a:rPr lang="en-US" altLang="zh-CN" sz="1900" b="1" i="1" smtClean="0">
                            <a:latin typeface="Cambria Math"/>
                          </a:rPr>
                          <m:t>𝑻</m:t>
                        </m:r>
                      </m:sup>
                    </m:sSup>
                    <m:r>
                      <a:rPr lang="en-US" altLang="zh-CN" sz="1900" b="1" i="0" smtClean="0">
                        <a:latin typeface="Cambria Math"/>
                      </a:rPr>
                      <m:t>𝛁</m:t>
                    </m:r>
                    <m:r>
                      <a:rPr lang="en-US" altLang="zh-CN" sz="1900" b="1" i="1" smtClean="0">
                        <a:latin typeface="Cambria Math"/>
                      </a:rPr>
                      <m:t>𝒇</m:t>
                    </m:r>
                    <m:d>
                      <m:dPr>
                        <m:ctrlPr>
                          <a:rPr lang="en-US" altLang="zh-CN" sz="1900" b="1" i="1" smtClean="0">
                            <a:latin typeface="Cambria Math" panose="02040503050406030204" pitchFamily="18" charset="0"/>
                          </a:rPr>
                        </m:ctrlPr>
                      </m:dPr>
                      <m:e>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e>
                    </m:d>
                    <m:r>
                      <a:rPr lang="en-US" altLang="zh-CN" sz="1900" b="1" i="1" smtClean="0">
                        <a:latin typeface="Cambria Math"/>
                      </a:rPr>
                      <m:t>≥</m:t>
                    </m:r>
                    <m:r>
                      <a:rPr lang="en-US" altLang="zh-CN" sz="1900" b="1" i="1" smtClean="0">
                        <a:latin typeface="Cambria Math"/>
                      </a:rPr>
                      <m:t>𝟎</m:t>
                    </m:r>
                    <m:r>
                      <a:rPr lang="en-US" altLang="zh-CN" sz="1900" b="1" i="1" smtClean="0">
                        <a:latin typeface="Cambria Math"/>
                      </a:rPr>
                      <m:t>,∀</m:t>
                    </m:r>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r>
                      <a:rPr lang="en-US" altLang="zh-CN" sz="1900" b="1" i="1" smtClean="0">
                        <a:latin typeface="Cambria Math"/>
                      </a:rPr>
                      <m:t>∈</m:t>
                    </m:r>
                    <m:r>
                      <a:rPr lang="en-US" altLang="zh-CN" sz="1900" b="1" i="0" smtClean="0">
                        <a:latin typeface="Cambria Math"/>
                      </a:rPr>
                      <m:t>𝛀</m:t>
                    </m:r>
                  </m:oMath>
                </a14:m>
                <a:endParaRPr lang="en-US" altLang="zh-CN" sz="1900" dirty="0"/>
              </a:p>
              <a:p>
                <a:r>
                  <a:rPr lang="zh-CN" altLang="en-US" sz="1900" dirty="0"/>
                  <a:t>可微凸函数</a:t>
                </a:r>
                <a14:m>
                  <m:oMath xmlns:m="http://schemas.openxmlformats.org/officeDocument/2006/math">
                    <m:r>
                      <a:rPr lang="en-US" altLang="zh-CN" sz="1900" b="1" i="1" smtClean="0">
                        <a:latin typeface="Cambria Math"/>
                      </a:rPr>
                      <m:t>𝒇</m:t>
                    </m:r>
                  </m:oMath>
                </a14:m>
                <a:r>
                  <a:rPr lang="zh-CN" altLang="en-US" sz="1900" dirty="0"/>
                  <a:t>必定满足如下式子：</a:t>
                </a:r>
                <a:endParaRPr lang="en-US" altLang="zh-CN" sz="1900" dirty="0"/>
              </a:p>
              <a:p>
                <a:pPr marL="0" indent="0" algn="ctr">
                  <a:buNone/>
                </a:pPr>
                <a14:m>
                  <m:oMath xmlns:m="http://schemas.openxmlformats.org/officeDocument/2006/math">
                    <m:r>
                      <a:rPr lang="en-US" altLang="zh-CN" sz="1900" b="1" i="1" smtClean="0">
                        <a:latin typeface="Cambria Math"/>
                      </a:rPr>
                      <m:t>𝒇</m:t>
                    </m:r>
                    <m:d>
                      <m:dPr>
                        <m:ctrlPr>
                          <a:rPr lang="en-US" altLang="zh-CN" sz="1900" b="1" i="1" smtClean="0">
                            <a:latin typeface="Cambria Math" panose="02040503050406030204" pitchFamily="18" charset="0"/>
                          </a:rPr>
                        </m:ctrlPr>
                      </m:dPr>
                      <m:e>
                        <m:r>
                          <a:rPr lang="en-US" altLang="zh-CN" sz="1900" b="1" i="1" smtClean="0">
                            <a:latin typeface="Cambria Math"/>
                          </a:rPr>
                          <m:t>𝒙</m:t>
                        </m:r>
                      </m:e>
                    </m:d>
                    <m:r>
                      <a:rPr lang="en-US" altLang="zh-CN" sz="1900" b="1" i="1" smtClean="0">
                        <a:latin typeface="Cambria Math"/>
                      </a:rPr>
                      <m:t>≥</m:t>
                    </m:r>
                    <m:r>
                      <a:rPr lang="en-US" altLang="zh-CN" sz="1900" b="1" i="1" smtClean="0">
                        <a:latin typeface="Cambria Math"/>
                      </a:rPr>
                      <m:t>𝒇</m:t>
                    </m:r>
                    <m:d>
                      <m:dPr>
                        <m:ctrlPr>
                          <a:rPr lang="en-US" altLang="zh-CN" sz="1900" b="1" i="1" smtClean="0">
                            <a:latin typeface="Cambria Math" panose="02040503050406030204" pitchFamily="18" charset="0"/>
                          </a:rPr>
                        </m:ctrlPr>
                      </m:dPr>
                      <m:e>
                        <m:r>
                          <a:rPr lang="en-US" altLang="zh-CN" sz="1900" b="1" i="1" smtClean="0">
                            <a:latin typeface="Cambria Math"/>
                          </a:rPr>
                          <m:t>𝒚</m:t>
                        </m:r>
                      </m:e>
                    </m:d>
                    <m:r>
                      <a:rPr lang="en-US" altLang="zh-CN" sz="1900" b="1" i="1" smtClean="0">
                        <a:latin typeface="Cambria Math"/>
                      </a:rPr>
                      <m:t>+</m:t>
                    </m:r>
                    <m:r>
                      <a:rPr lang="en-US" altLang="zh-CN" sz="1900" b="1" i="0" smtClean="0">
                        <a:latin typeface="Cambria Math"/>
                      </a:rPr>
                      <m:t>𝛁</m:t>
                    </m:r>
                    <m:r>
                      <a:rPr lang="en-US" altLang="zh-CN" sz="1900" b="1" i="1" smtClean="0">
                        <a:latin typeface="Cambria Math"/>
                      </a:rPr>
                      <m:t>𝒇</m:t>
                    </m:r>
                    <m:sSup>
                      <m:sSupPr>
                        <m:ctrlPr>
                          <a:rPr lang="en-US" altLang="zh-CN" sz="1900" b="1" i="1" smtClean="0">
                            <a:latin typeface="Cambria Math" panose="02040503050406030204" pitchFamily="18" charset="0"/>
                          </a:rPr>
                        </m:ctrlPr>
                      </m:sSupPr>
                      <m:e>
                        <m:d>
                          <m:dPr>
                            <m:ctrlPr>
                              <a:rPr lang="en-US" altLang="zh-CN" sz="1900" b="1" i="1" smtClean="0">
                                <a:latin typeface="Cambria Math" panose="02040503050406030204" pitchFamily="18" charset="0"/>
                              </a:rPr>
                            </m:ctrlPr>
                          </m:dPr>
                          <m:e>
                            <m:r>
                              <a:rPr lang="en-US" altLang="zh-CN" sz="1900" b="1" i="1" smtClean="0">
                                <a:latin typeface="Cambria Math"/>
                              </a:rPr>
                              <m:t>𝒚</m:t>
                            </m:r>
                          </m:e>
                        </m:d>
                      </m:e>
                      <m:sup>
                        <m:r>
                          <a:rPr lang="en-US" altLang="zh-CN" sz="1900" b="1" i="1" smtClean="0">
                            <a:latin typeface="Cambria Math"/>
                          </a:rPr>
                          <m:t>𝑻</m:t>
                        </m:r>
                      </m:sup>
                    </m:sSup>
                    <m:r>
                      <a:rPr lang="en-US" altLang="zh-CN" sz="1900" b="1" i="1" smtClean="0">
                        <a:latin typeface="Cambria Math"/>
                      </a:rPr>
                      <m:t>(</m:t>
                    </m:r>
                    <m:r>
                      <a:rPr lang="en-US" altLang="zh-CN" sz="1900" b="1" i="1" smtClean="0">
                        <a:latin typeface="Cambria Math"/>
                      </a:rPr>
                      <m:t>𝒙</m:t>
                    </m:r>
                    <m:r>
                      <a:rPr lang="en-US" altLang="zh-CN" sz="1900" b="1" i="1" smtClean="0">
                        <a:latin typeface="Cambria Math"/>
                      </a:rPr>
                      <m:t>−</m:t>
                    </m:r>
                    <m:r>
                      <a:rPr lang="en-US" altLang="zh-CN" sz="1900" b="1" i="1" smtClean="0">
                        <a:latin typeface="Cambria Math"/>
                      </a:rPr>
                      <m:t>𝒚</m:t>
                    </m:r>
                    <m:r>
                      <a:rPr lang="en-US" altLang="zh-CN" sz="1900" b="1" i="1" smtClean="0">
                        <a:latin typeface="Cambria Math"/>
                      </a:rPr>
                      <m:t>)</m:t>
                    </m:r>
                  </m:oMath>
                </a14:m>
                <a:r>
                  <a:rPr lang="en-US" altLang="zh-CN" sz="1900" dirty="0"/>
                  <a:t>, </a:t>
                </a:r>
                <a14:m>
                  <m:oMath xmlns:m="http://schemas.openxmlformats.org/officeDocument/2006/math">
                    <m:r>
                      <a:rPr lang="en-US" altLang="zh-CN" sz="1900" i="1">
                        <a:latin typeface="Cambria Math"/>
                      </a:rPr>
                      <m:t>𝒇</m:t>
                    </m:r>
                    <m:d>
                      <m:dPr>
                        <m:ctrlPr>
                          <a:rPr lang="en-US" altLang="zh-CN" sz="1900" i="1">
                            <a:latin typeface="Cambria Math" panose="02040503050406030204" pitchFamily="18" charset="0"/>
                          </a:rPr>
                        </m:ctrlPr>
                      </m:dPr>
                      <m:e>
                        <m:r>
                          <a:rPr lang="en-US" altLang="zh-CN" sz="1900" b="1" i="1" smtClean="0">
                            <a:latin typeface="Cambria Math"/>
                          </a:rPr>
                          <m:t>𝒚</m:t>
                        </m:r>
                      </m:e>
                    </m:d>
                    <m:r>
                      <a:rPr lang="en-US" altLang="zh-CN" sz="1900" i="1">
                        <a:latin typeface="Cambria Math"/>
                      </a:rPr>
                      <m:t>≥</m:t>
                    </m:r>
                    <m:r>
                      <a:rPr lang="en-US" altLang="zh-CN" sz="1900" i="1">
                        <a:latin typeface="Cambria Math"/>
                      </a:rPr>
                      <m:t>𝒇</m:t>
                    </m:r>
                    <m:d>
                      <m:dPr>
                        <m:ctrlPr>
                          <a:rPr lang="en-US" altLang="zh-CN" sz="1900" i="1">
                            <a:latin typeface="Cambria Math" panose="02040503050406030204" pitchFamily="18" charset="0"/>
                          </a:rPr>
                        </m:ctrlPr>
                      </m:dPr>
                      <m:e>
                        <m:r>
                          <a:rPr lang="en-US" altLang="zh-CN" sz="1900" b="1" i="1" smtClean="0">
                            <a:latin typeface="Cambria Math"/>
                          </a:rPr>
                          <m:t>𝒙</m:t>
                        </m:r>
                      </m:e>
                    </m:d>
                    <m:r>
                      <a:rPr lang="en-US" altLang="zh-CN" sz="1900" i="1">
                        <a:latin typeface="Cambria Math"/>
                      </a:rPr>
                      <m:t>+</m:t>
                    </m:r>
                    <m:r>
                      <a:rPr lang="en-US" altLang="zh-CN" sz="1900">
                        <a:latin typeface="Cambria Math"/>
                      </a:rPr>
                      <m:t>𝛁</m:t>
                    </m:r>
                    <m:r>
                      <a:rPr lang="en-US" altLang="zh-CN" sz="1900" i="1">
                        <a:latin typeface="Cambria Math"/>
                      </a:rPr>
                      <m:t>𝒇</m:t>
                    </m:r>
                    <m:sSup>
                      <m:sSupPr>
                        <m:ctrlPr>
                          <a:rPr lang="en-US" altLang="zh-CN" sz="1900" i="1">
                            <a:latin typeface="Cambria Math" panose="02040503050406030204" pitchFamily="18" charset="0"/>
                          </a:rPr>
                        </m:ctrlPr>
                      </m:sSupPr>
                      <m:e>
                        <m:d>
                          <m:dPr>
                            <m:ctrlPr>
                              <a:rPr lang="en-US" altLang="zh-CN" sz="1900" i="1">
                                <a:latin typeface="Cambria Math" panose="02040503050406030204" pitchFamily="18" charset="0"/>
                              </a:rPr>
                            </m:ctrlPr>
                          </m:dPr>
                          <m:e>
                            <m:r>
                              <a:rPr lang="en-US" altLang="zh-CN" sz="1900" b="1" i="1" smtClean="0">
                                <a:latin typeface="Cambria Math"/>
                              </a:rPr>
                              <m:t>𝒙</m:t>
                            </m:r>
                          </m:e>
                        </m:d>
                      </m:e>
                      <m:sup>
                        <m:r>
                          <a:rPr lang="en-US" altLang="zh-CN" sz="1900" i="1">
                            <a:latin typeface="Cambria Math"/>
                          </a:rPr>
                          <m:t>𝑻</m:t>
                        </m:r>
                      </m:sup>
                    </m:sSup>
                    <m:r>
                      <a:rPr lang="en-US" altLang="zh-CN" sz="1900" i="1">
                        <a:latin typeface="Cambria Math"/>
                      </a:rPr>
                      <m:t>(</m:t>
                    </m:r>
                    <m:r>
                      <a:rPr lang="en-US" altLang="zh-CN" sz="1900" b="1" i="1" smtClean="0">
                        <a:latin typeface="Cambria Math"/>
                      </a:rPr>
                      <m:t>𝒚</m:t>
                    </m:r>
                    <m:r>
                      <a:rPr lang="en-US" altLang="zh-CN" sz="1900" i="1">
                        <a:latin typeface="Cambria Math"/>
                      </a:rPr>
                      <m:t>−</m:t>
                    </m:r>
                    <m:r>
                      <a:rPr lang="en-US" altLang="zh-CN" sz="1900" b="1" i="1" smtClean="0">
                        <a:latin typeface="Cambria Math"/>
                      </a:rPr>
                      <m:t>𝒙</m:t>
                    </m:r>
                    <m:r>
                      <a:rPr lang="en-US" altLang="zh-CN" sz="1900" i="1">
                        <a:latin typeface="Cambria Math"/>
                      </a:rPr>
                      <m:t>)</m:t>
                    </m:r>
                  </m:oMath>
                </a14:m>
                <a:endParaRPr lang="en-US" altLang="zh-CN" sz="1900" dirty="0"/>
              </a:p>
              <a:p>
                <a:r>
                  <a:rPr lang="zh-CN" altLang="en-US" sz="1900" dirty="0"/>
                  <a:t>两式相加立即得</a:t>
                </a:r>
                <a14:m>
                  <m:oMath xmlns:m="http://schemas.openxmlformats.org/officeDocument/2006/math">
                    <m:sSup>
                      <m:sSupPr>
                        <m:ctrlPr>
                          <a:rPr lang="en-US" altLang="zh-CN" sz="1900" b="1" i="1" smtClean="0">
                            <a:latin typeface="Cambria Math" panose="02040503050406030204" pitchFamily="18" charset="0"/>
                          </a:rPr>
                        </m:ctrlPr>
                      </m:sSupPr>
                      <m:e>
                        <m:d>
                          <m:dPr>
                            <m:ctrlPr>
                              <a:rPr lang="en-US" altLang="zh-CN" sz="1900" b="1" i="1" smtClean="0">
                                <a:latin typeface="Cambria Math" panose="02040503050406030204" pitchFamily="18" charset="0"/>
                              </a:rPr>
                            </m:ctrlPr>
                          </m:dPr>
                          <m:e>
                            <m:r>
                              <a:rPr lang="en-US" altLang="zh-CN" sz="1900" b="1" i="1" smtClean="0">
                                <a:latin typeface="Cambria Math"/>
                              </a:rPr>
                              <m:t>𝒙</m:t>
                            </m:r>
                            <m:r>
                              <a:rPr lang="en-US" altLang="zh-CN" sz="1900" b="1" i="1" smtClean="0">
                                <a:latin typeface="Cambria Math"/>
                              </a:rPr>
                              <m:t>−</m:t>
                            </m:r>
                            <m:r>
                              <a:rPr lang="en-US" altLang="zh-CN" sz="1900" b="1" i="1" smtClean="0">
                                <a:latin typeface="Cambria Math"/>
                              </a:rPr>
                              <m:t>𝒚</m:t>
                            </m:r>
                          </m:e>
                        </m:d>
                      </m:e>
                      <m:sup>
                        <m:r>
                          <a:rPr lang="en-US" altLang="zh-CN" sz="1900" b="1" i="1" smtClean="0">
                            <a:latin typeface="Cambria Math"/>
                          </a:rPr>
                          <m:t>𝑻</m:t>
                        </m:r>
                      </m:sup>
                    </m:sSup>
                    <m:d>
                      <m:dPr>
                        <m:ctrlPr>
                          <a:rPr lang="en-US" altLang="zh-CN" sz="1900" b="1" i="1" smtClean="0">
                            <a:latin typeface="Cambria Math" panose="02040503050406030204" pitchFamily="18" charset="0"/>
                          </a:rPr>
                        </m:ctrlPr>
                      </m:dPr>
                      <m:e>
                        <m:r>
                          <a:rPr lang="en-US" altLang="zh-CN" sz="1900" b="1" i="0" smtClean="0">
                            <a:latin typeface="Cambria Math"/>
                          </a:rPr>
                          <m:t>𝛁</m:t>
                        </m:r>
                        <m:r>
                          <a:rPr lang="en-US" altLang="zh-CN" sz="1900" b="1" i="1" smtClean="0">
                            <a:latin typeface="Cambria Math"/>
                          </a:rPr>
                          <m:t>𝒇</m:t>
                        </m:r>
                        <m:d>
                          <m:dPr>
                            <m:ctrlPr>
                              <a:rPr lang="en-US" altLang="zh-CN" sz="1900" b="1" i="1" smtClean="0">
                                <a:latin typeface="Cambria Math" panose="02040503050406030204" pitchFamily="18" charset="0"/>
                              </a:rPr>
                            </m:ctrlPr>
                          </m:dPr>
                          <m:e>
                            <m:r>
                              <a:rPr lang="en-US" altLang="zh-CN" sz="1900" b="1" i="1" smtClean="0">
                                <a:latin typeface="Cambria Math"/>
                              </a:rPr>
                              <m:t>𝒙</m:t>
                            </m:r>
                          </m:e>
                        </m:d>
                        <m:r>
                          <a:rPr lang="en-US" altLang="zh-CN" sz="1900" b="1" i="1" smtClean="0">
                            <a:latin typeface="Cambria Math"/>
                          </a:rPr>
                          <m:t>−</m:t>
                        </m:r>
                        <m:r>
                          <a:rPr lang="en-US" altLang="zh-CN" sz="1900" b="1" i="0" smtClean="0">
                            <a:latin typeface="Cambria Math"/>
                          </a:rPr>
                          <m:t>𝛁</m:t>
                        </m:r>
                        <m:r>
                          <a:rPr lang="en-US" altLang="zh-CN" sz="1900" b="1" i="1" smtClean="0">
                            <a:latin typeface="Cambria Math"/>
                          </a:rPr>
                          <m:t>𝒇</m:t>
                        </m:r>
                        <m:d>
                          <m:dPr>
                            <m:ctrlPr>
                              <a:rPr lang="en-US" altLang="zh-CN" sz="1900" b="1" i="1" smtClean="0">
                                <a:latin typeface="Cambria Math" panose="02040503050406030204" pitchFamily="18" charset="0"/>
                              </a:rPr>
                            </m:ctrlPr>
                          </m:dPr>
                          <m:e>
                            <m:r>
                              <a:rPr lang="en-US" altLang="zh-CN" sz="1900" b="1" i="1" smtClean="0">
                                <a:latin typeface="Cambria Math"/>
                              </a:rPr>
                              <m:t>𝒚</m:t>
                            </m:r>
                          </m:e>
                        </m:d>
                      </m:e>
                    </m:d>
                    <m:r>
                      <a:rPr lang="en-US" altLang="zh-CN" sz="1900" b="1" i="1" smtClean="0">
                        <a:latin typeface="Cambria Math"/>
                      </a:rPr>
                      <m:t>≥</m:t>
                    </m:r>
                    <m:r>
                      <a:rPr lang="en-US" altLang="zh-CN" sz="1900" b="1" i="1" smtClean="0">
                        <a:latin typeface="Cambria Math"/>
                      </a:rPr>
                      <m:t>𝟎</m:t>
                    </m:r>
                  </m:oMath>
                </a14:m>
                <a:r>
                  <a:rPr lang="en-US" altLang="zh-CN" sz="1900" dirty="0"/>
                  <a:t>,</a:t>
                </a:r>
                <a:r>
                  <a:rPr lang="zh-CN" altLang="en-US" sz="1900" dirty="0"/>
                  <a:t>从而凸函数的梯度算子是单调的，也满足上述的单调变分不等式</a:t>
                </a:r>
                <a:endParaRPr lang="en-US" altLang="zh-CN" sz="1900" dirty="0"/>
              </a:p>
              <a:p>
                <a:r>
                  <a:rPr lang="zh-CN" altLang="en-US" sz="1900" dirty="0"/>
                  <a:t>引理</a:t>
                </a:r>
                <a:r>
                  <a:rPr lang="en-US" altLang="zh-CN" sz="1900" dirty="0"/>
                  <a:t>(</a:t>
                </a:r>
                <a:r>
                  <a:rPr lang="zh-CN" altLang="en-US" sz="1900" dirty="0"/>
                  <a:t>凸函数之和最优性条件</a:t>
                </a:r>
                <a:r>
                  <a:rPr lang="en-US" altLang="zh-CN" sz="1900" dirty="0"/>
                  <a:t>)</a:t>
                </a:r>
                <a:r>
                  <a:rPr lang="zh-CN" altLang="en-US" sz="1900" dirty="0"/>
                  <a:t>：设</a:t>
                </a:r>
                <a14:m>
                  <m:oMath xmlns:m="http://schemas.openxmlformats.org/officeDocument/2006/math">
                    <m:r>
                      <a:rPr lang="en-US" altLang="zh-CN" sz="1900" b="1" i="1" smtClean="0">
                        <a:latin typeface="Cambria Math"/>
                      </a:rPr>
                      <m:t>𝑿</m:t>
                    </m:r>
                    <m:r>
                      <a:rPr lang="en-US" altLang="zh-CN" sz="1900" b="1" i="1" smtClean="0">
                        <a:latin typeface="Cambria Math"/>
                      </a:rPr>
                      <m:t>⊂</m:t>
                    </m:r>
                    <m:sSup>
                      <m:sSupPr>
                        <m:ctrlPr>
                          <a:rPr lang="en-US" altLang="zh-CN" sz="1900" b="1" i="1" smtClean="0">
                            <a:latin typeface="Cambria Math" panose="02040503050406030204" pitchFamily="18" charset="0"/>
                          </a:rPr>
                        </m:ctrlPr>
                      </m:sSupPr>
                      <m:e>
                        <m:r>
                          <a:rPr lang="en-US" altLang="zh-CN" sz="1900" b="1" i="1" smtClean="0">
                            <a:latin typeface="Cambria Math"/>
                          </a:rPr>
                          <m:t>𝑹</m:t>
                        </m:r>
                      </m:e>
                      <m:sup>
                        <m:r>
                          <a:rPr lang="en-US" altLang="zh-CN" sz="1900" b="1" i="1" smtClean="0">
                            <a:latin typeface="Cambria Math"/>
                          </a:rPr>
                          <m:t>𝒏</m:t>
                        </m:r>
                      </m:sup>
                    </m:sSup>
                    <m:r>
                      <a:rPr lang="en-US" altLang="zh-CN" sz="1900" b="1" i="1" smtClean="0">
                        <a:latin typeface="Cambria Math"/>
                      </a:rPr>
                      <m:t> </m:t>
                    </m:r>
                  </m:oMath>
                </a14:m>
                <a:r>
                  <a:rPr lang="zh-CN" altLang="en-US" sz="1900" dirty="0"/>
                  <a:t>为闭凸集，函数</a:t>
                </a:r>
                <a14:m>
                  <m:oMath xmlns:m="http://schemas.openxmlformats.org/officeDocument/2006/math">
                    <m:r>
                      <a:rPr lang="en-US" altLang="zh-CN" sz="1900" b="1" i="1" smtClean="0">
                        <a:latin typeface="Cambria Math"/>
                      </a:rPr>
                      <m:t>𝜽</m:t>
                    </m:r>
                    <m:d>
                      <m:dPr>
                        <m:ctrlPr>
                          <a:rPr lang="en-US" altLang="zh-CN" sz="1900" b="1" i="1" smtClean="0">
                            <a:latin typeface="Cambria Math" panose="02040503050406030204" pitchFamily="18" charset="0"/>
                          </a:rPr>
                        </m:ctrlPr>
                      </m:dPr>
                      <m:e>
                        <m:r>
                          <a:rPr lang="en-US" altLang="zh-CN" sz="1900" b="1" i="1" smtClean="0">
                            <a:latin typeface="Cambria Math"/>
                          </a:rPr>
                          <m:t>𝒙</m:t>
                        </m:r>
                      </m:e>
                    </m:d>
                    <m:r>
                      <a:rPr lang="en-US" altLang="zh-CN" sz="1900" b="1" i="1" smtClean="0">
                        <a:latin typeface="Cambria Math"/>
                      </a:rPr>
                      <m:t>,</m:t>
                    </m:r>
                    <m:r>
                      <a:rPr lang="en-US" altLang="zh-CN" sz="1900" b="1" i="1" smtClean="0">
                        <a:latin typeface="Cambria Math"/>
                      </a:rPr>
                      <m:t>𝒇</m:t>
                    </m:r>
                    <m:r>
                      <a:rPr lang="en-US" altLang="zh-CN" sz="1900" b="1" i="1" smtClean="0">
                        <a:latin typeface="Cambria Math"/>
                      </a:rPr>
                      <m:t>(</m:t>
                    </m:r>
                    <m:r>
                      <a:rPr lang="en-US" altLang="zh-CN" sz="1900" b="1" i="1" smtClean="0">
                        <a:latin typeface="Cambria Math"/>
                      </a:rPr>
                      <m:t>𝒙</m:t>
                    </m:r>
                    <m:r>
                      <a:rPr lang="en-US" altLang="zh-CN" sz="1900" b="1" i="1" smtClean="0">
                        <a:latin typeface="Cambria Math"/>
                      </a:rPr>
                      <m:t>)</m:t>
                    </m:r>
                  </m:oMath>
                </a14:m>
                <a:r>
                  <a:rPr lang="zh-CN" altLang="en-US" sz="1900" dirty="0"/>
                  <a:t>都是凸函数，且</a:t>
                </a:r>
                <a14:m>
                  <m:oMath xmlns:m="http://schemas.openxmlformats.org/officeDocument/2006/math">
                    <m:r>
                      <a:rPr lang="en-US" altLang="zh-CN" sz="1900" b="1" i="1" smtClean="0">
                        <a:latin typeface="Cambria Math"/>
                      </a:rPr>
                      <m:t>𝒇</m:t>
                    </m:r>
                    <m:r>
                      <a:rPr lang="en-US" altLang="zh-CN" sz="1900" b="1" i="1" smtClean="0">
                        <a:latin typeface="Cambria Math"/>
                      </a:rPr>
                      <m:t>(</m:t>
                    </m:r>
                    <m:r>
                      <a:rPr lang="en-US" altLang="zh-CN" sz="1900" b="1" i="1" smtClean="0">
                        <a:latin typeface="Cambria Math"/>
                      </a:rPr>
                      <m:t>𝒙</m:t>
                    </m:r>
                    <m:r>
                      <a:rPr lang="en-US" altLang="zh-CN" sz="1900" b="1" i="1" smtClean="0">
                        <a:latin typeface="Cambria Math"/>
                      </a:rPr>
                      <m:t>)</m:t>
                    </m:r>
                  </m:oMath>
                </a14:m>
                <a:r>
                  <a:rPr lang="zh-CN" altLang="en-US" sz="1900" dirty="0"/>
                  <a:t>可微，记</a:t>
                </a:r>
                <a14:m>
                  <m:oMath xmlns:m="http://schemas.openxmlformats.org/officeDocument/2006/math">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oMath>
                </a14:m>
                <a:r>
                  <a:rPr lang="zh-CN" altLang="en-US" sz="1900" dirty="0"/>
                  <a:t>是凸优化问题</a:t>
                </a:r>
                <a14:m>
                  <m:oMath xmlns:m="http://schemas.openxmlformats.org/officeDocument/2006/math">
                    <m:r>
                      <a:rPr lang="en-US" altLang="zh-CN" sz="1900" b="1" i="1" smtClean="0">
                        <a:latin typeface="Cambria Math"/>
                      </a:rPr>
                      <m:t>𝒎𝒊</m:t>
                    </m:r>
                    <m:sSub>
                      <m:sSubPr>
                        <m:ctrlPr>
                          <a:rPr lang="en-US" altLang="zh-CN" sz="1900" b="1" i="1" smtClean="0">
                            <a:latin typeface="Cambria Math" panose="02040503050406030204" pitchFamily="18" charset="0"/>
                          </a:rPr>
                        </m:ctrlPr>
                      </m:sSubPr>
                      <m:e>
                        <m:r>
                          <a:rPr lang="en-US" altLang="zh-CN" sz="1900" b="1" i="1" smtClean="0">
                            <a:latin typeface="Cambria Math"/>
                          </a:rPr>
                          <m:t>𝒏</m:t>
                        </m:r>
                      </m:e>
                      <m:sub>
                        <m:r>
                          <a:rPr lang="en-US" altLang="zh-CN" sz="1900" b="1" i="1" smtClean="0">
                            <a:latin typeface="Cambria Math"/>
                          </a:rPr>
                          <m:t>𝒙</m:t>
                        </m:r>
                        <m:r>
                          <a:rPr lang="en-US" altLang="zh-CN" sz="1900" b="1" i="1" smtClean="0">
                            <a:latin typeface="Cambria Math"/>
                          </a:rPr>
                          <m:t>∈</m:t>
                        </m:r>
                        <m:r>
                          <a:rPr lang="en-US" altLang="zh-CN" sz="1900" b="1" i="1" smtClean="0">
                            <a:latin typeface="Cambria Math"/>
                          </a:rPr>
                          <m:t>𝑿</m:t>
                        </m:r>
                      </m:sub>
                    </m:sSub>
                    <m:r>
                      <a:rPr lang="en-US" altLang="zh-CN" sz="1900" b="1" i="1" smtClean="0">
                        <a:latin typeface="Cambria Math"/>
                      </a:rPr>
                      <m:t> {</m:t>
                    </m:r>
                    <m:r>
                      <a:rPr lang="en-US" altLang="zh-CN" sz="1900" b="1" i="1" smtClean="0">
                        <a:latin typeface="Cambria Math"/>
                      </a:rPr>
                      <m:t>𝜽</m:t>
                    </m:r>
                    <m:d>
                      <m:dPr>
                        <m:ctrlPr>
                          <a:rPr lang="en-US" altLang="zh-CN" sz="1900" b="1" i="1" smtClean="0">
                            <a:latin typeface="Cambria Math" panose="02040503050406030204" pitchFamily="18" charset="0"/>
                          </a:rPr>
                        </m:ctrlPr>
                      </m:dPr>
                      <m:e>
                        <m:r>
                          <a:rPr lang="en-US" altLang="zh-CN" sz="1900" b="1" i="1" smtClean="0">
                            <a:latin typeface="Cambria Math"/>
                          </a:rPr>
                          <m:t>𝒙</m:t>
                        </m:r>
                      </m:e>
                    </m:d>
                    <m:r>
                      <a:rPr lang="en-US" altLang="zh-CN" sz="1900" b="1" i="1" smtClean="0">
                        <a:latin typeface="Cambria Math"/>
                      </a:rPr>
                      <m:t>+</m:t>
                    </m:r>
                    <m:r>
                      <a:rPr lang="en-US" altLang="zh-CN" sz="1900" b="1" i="1" smtClean="0">
                        <a:latin typeface="Cambria Math"/>
                      </a:rPr>
                      <m:t>𝒇</m:t>
                    </m:r>
                    <m:d>
                      <m:dPr>
                        <m:ctrlPr>
                          <a:rPr lang="en-US" altLang="zh-CN" sz="1900" b="1" i="1" smtClean="0">
                            <a:latin typeface="Cambria Math" panose="02040503050406030204" pitchFamily="18" charset="0"/>
                          </a:rPr>
                        </m:ctrlPr>
                      </m:dPr>
                      <m:e>
                        <m:r>
                          <a:rPr lang="en-US" altLang="zh-CN" sz="1900" b="1" i="1" smtClean="0">
                            <a:latin typeface="Cambria Math"/>
                          </a:rPr>
                          <m:t>𝒙</m:t>
                        </m:r>
                      </m:e>
                    </m:d>
                    <m:r>
                      <a:rPr lang="en-US" altLang="zh-CN" sz="1900" b="1" i="1" smtClean="0">
                        <a:latin typeface="Cambria Math"/>
                      </a:rPr>
                      <m:t>}</m:t>
                    </m:r>
                  </m:oMath>
                </a14:m>
                <a:r>
                  <a:rPr lang="zh-CN" altLang="en-US" sz="1900" dirty="0"/>
                  <a:t>的解，则等价于</a:t>
                </a:r>
                <a14:m>
                  <m:oMath xmlns:m="http://schemas.openxmlformats.org/officeDocument/2006/math">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r>
                      <a:rPr lang="en-US" altLang="zh-CN" sz="1900" b="1" i="1" smtClean="0">
                        <a:latin typeface="Cambria Math"/>
                      </a:rPr>
                      <m:t>∈</m:t>
                    </m:r>
                    <m:r>
                      <a:rPr lang="en-US" altLang="zh-CN" sz="1900" b="1" i="1" smtClean="0">
                        <a:latin typeface="Cambria Math"/>
                      </a:rPr>
                      <m:t>𝑿</m:t>
                    </m:r>
                    <m:r>
                      <a:rPr lang="en-US" altLang="zh-CN" sz="1900" b="1" i="1" smtClean="0">
                        <a:latin typeface="Cambria Math"/>
                      </a:rPr>
                      <m:t>, </m:t>
                    </m:r>
                    <m:r>
                      <a:rPr lang="en-US" altLang="zh-CN" sz="1900" b="1" i="1" smtClean="0">
                        <a:latin typeface="Cambria Math"/>
                      </a:rPr>
                      <m:t>𝜽</m:t>
                    </m:r>
                    <m:d>
                      <m:dPr>
                        <m:ctrlPr>
                          <a:rPr lang="en-US" altLang="zh-CN" sz="1900" b="1" i="1" smtClean="0">
                            <a:latin typeface="Cambria Math" panose="02040503050406030204" pitchFamily="18" charset="0"/>
                          </a:rPr>
                        </m:ctrlPr>
                      </m:dPr>
                      <m:e>
                        <m:r>
                          <a:rPr lang="en-US" altLang="zh-CN" sz="1900" b="1" i="1" smtClean="0">
                            <a:latin typeface="Cambria Math"/>
                          </a:rPr>
                          <m:t>𝒙</m:t>
                        </m:r>
                      </m:e>
                    </m:d>
                    <m:r>
                      <a:rPr lang="en-US" altLang="zh-CN" sz="1900" b="1" i="1" smtClean="0">
                        <a:latin typeface="Cambria Math"/>
                      </a:rPr>
                      <m:t>−</m:t>
                    </m:r>
                    <m:r>
                      <a:rPr lang="en-US" altLang="zh-CN" sz="1900" b="1" i="1" smtClean="0">
                        <a:latin typeface="Cambria Math"/>
                      </a:rPr>
                      <m:t>𝜽</m:t>
                    </m:r>
                    <m:d>
                      <m:dPr>
                        <m:ctrlPr>
                          <a:rPr lang="en-US" altLang="zh-CN" sz="1900" b="1" i="1" smtClean="0">
                            <a:latin typeface="Cambria Math" panose="02040503050406030204" pitchFamily="18" charset="0"/>
                          </a:rPr>
                        </m:ctrlPr>
                      </m:dPr>
                      <m:e>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e>
                    </m:d>
                    <m:r>
                      <a:rPr lang="en-US" altLang="zh-CN" sz="1900" b="1" i="1" smtClean="0">
                        <a:latin typeface="Cambria Math"/>
                      </a:rPr>
                      <m:t>+</m:t>
                    </m:r>
                    <m:sSup>
                      <m:sSupPr>
                        <m:ctrlPr>
                          <a:rPr lang="en-US" altLang="zh-CN" sz="1900" b="1" i="1" smtClean="0">
                            <a:latin typeface="Cambria Math" panose="02040503050406030204" pitchFamily="18" charset="0"/>
                          </a:rPr>
                        </m:ctrlPr>
                      </m:sSupPr>
                      <m:e>
                        <m:d>
                          <m:dPr>
                            <m:ctrlPr>
                              <a:rPr lang="en-US" altLang="zh-CN" sz="1900" b="1" i="1" smtClean="0">
                                <a:latin typeface="Cambria Math" panose="02040503050406030204" pitchFamily="18" charset="0"/>
                              </a:rPr>
                            </m:ctrlPr>
                          </m:dPr>
                          <m:e>
                            <m:r>
                              <a:rPr lang="en-US" altLang="zh-CN" sz="1900" b="1" i="1" smtClean="0">
                                <a:latin typeface="Cambria Math"/>
                              </a:rPr>
                              <m:t>𝒙</m:t>
                            </m:r>
                            <m:r>
                              <a:rPr lang="en-US" altLang="zh-CN" sz="1900" b="1" i="1" smtClean="0">
                                <a:latin typeface="Cambria Math"/>
                              </a:rPr>
                              <m:t>−</m:t>
                            </m:r>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e>
                        </m:d>
                      </m:e>
                      <m:sup>
                        <m:r>
                          <a:rPr lang="en-US" altLang="zh-CN" sz="1900" b="1" i="1" smtClean="0">
                            <a:latin typeface="Cambria Math"/>
                          </a:rPr>
                          <m:t>𝑻</m:t>
                        </m:r>
                      </m:sup>
                    </m:sSup>
                    <m:r>
                      <a:rPr lang="en-US" altLang="zh-CN" sz="1900" b="1" i="0" smtClean="0">
                        <a:latin typeface="Cambria Math"/>
                      </a:rPr>
                      <m:t>𝛁</m:t>
                    </m:r>
                    <m:r>
                      <a:rPr lang="en-US" altLang="zh-CN" sz="1900" b="1" i="1" smtClean="0">
                        <a:latin typeface="Cambria Math"/>
                      </a:rPr>
                      <m:t>𝒇</m:t>
                    </m:r>
                    <m:d>
                      <m:dPr>
                        <m:ctrlPr>
                          <a:rPr lang="en-US" altLang="zh-CN" sz="1900" b="1" i="1" smtClean="0">
                            <a:latin typeface="Cambria Math" panose="02040503050406030204" pitchFamily="18" charset="0"/>
                          </a:rPr>
                        </m:ctrlPr>
                      </m:dPr>
                      <m:e>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e>
                    </m:d>
                    <m:r>
                      <a:rPr lang="en-US" altLang="zh-CN" sz="1900" b="1" i="1" smtClean="0">
                        <a:latin typeface="Cambria Math"/>
                      </a:rPr>
                      <m:t>≥</m:t>
                    </m:r>
                    <m:r>
                      <a:rPr lang="en-US" altLang="zh-CN" sz="1900" b="1" i="1" smtClean="0">
                        <a:latin typeface="Cambria Math"/>
                      </a:rPr>
                      <m:t>𝟎</m:t>
                    </m:r>
                    <m:r>
                      <a:rPr lang="en-US" altLang="zh-CN" sz="1900" b="1" i="1" smtClean="0">
                        <a:latin typeface="Cambria Math"/>
                      </a:rPr>
                      <m:t>,∀ </m:t>
                    </m:r>
                    <m:r>
                      <a:rPr lang="en-US" altLang="zh-CN" sz="1900" b="1" i="1" smtClean="0">
                        <a:latin typeface="Cambria Math"/>
                      </a:rPr>
                      <m:t>𝒙</m:t>
                    </m:r>
                    <m:r>
                      <a:rPr lang="en-US" altLang="zh-CN" sz="1900" b="1" i="1" smtClean="0">
                        <a:latin typeface="Cambria Math"/>
                      </a:rPr>
                      <m:t>∈</m:t>
                    </m:r>
                    <m:r>
                      <a:rPr lang="en-US" altLang="zh-CN" sz="1900" b="1" i="1" smtClean="0">
                        <a:latin typeface="Cambria Math"/>
                      </a:rPr>
                      <m:t>𝑿</m:t>
                    </m:r>
                  </m:oMath>
                </a14:m>
                <a:r>
                  <a:rPr lang="en-US" altLang="zh-CN" sz="1900" dirty="0"/>
                  <a:t>;</a:t>
                </a:r>
                <a:r>
                  <a:rPr lang="zh-CN" altLang="en-US" sz="1900" dirty="0"/>
                  <a:t>如果</a:t>
                </a:r>
                <a14:m>
                  <m:oMath xmlns:m="http://schemas.openxmlformats.org/officeDocument/2006/math">
                    <m:r>
                      <a:rPr lang="en-US" altLang="zh-CN" sz="1900" b="1" i="1" smtClean="0">
                        <a:latin typeface="Cambria Math"/>
                      </a:rPr>
                      <m:t>𝜽</m:t>
                    </m:r>
                    <m:r>
                      <a:rPr lang="en-US" altLang="zh-CN" sz="1900" b="1" i="1" smtClean="0">
                        <a:latin typeface="Cambria Math"/>
                      </a:rPr>
                      <m:t>(</m:t>
                    </m:r>
                    <m:r>
                      <a:rPr lang="en-US" altLang="zh-CN" sz="1900" b="1" i="1" smtClean="0">
                        <a:latin typeface="Cambria Math"/>
                      </a:rPr>
                      <m:t>𝒙</m:t>
                    </m:r>
                    <m:r>
                      <a:rPr lang="en-US" altLang="zh-CN" sz="1900" b="1" i="1" smtClean="0">
                        <a:latin typeface="Cambria Math"/>
                      </a:rPr>
                      <m:t>)</m:t>
                    </m:r>
                  </m:oMath>
                </a14:m>
                <a:r>
                  <a:rPr lang="zh-CN" altLang="en-US" sz="1900" dirty="0"/>
                  <a:t>也可微，则相应条件可写为</a:t>
                </a:r>
                <a14:m>
                  <m:oMath xmlns:m="http://schemas.openxmlformats.org/officeDocument/2006/math">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r>
                      <a:rPr lang="en-US" altLang="zh-CN" sz="1900" b="1" i="1" smtClean="0">
                        <a:latin typeface="Cambria Math"/>
                      </a:rPr>
                      <m:t>∈</m:t>
                    </m:r>
                    <m:r>
                      <a:rPr lang="en-US" altLang="zh-CN" sz="1900" b="1" i="1" smtClean="0">
                        <a:latin typeface="Cambria Math"/>
                      </a:rPr>
                      <m:t>𝑿</m:t>
                    </m:r>
                    <m:r>
                      <a:rPr lang="en-US" altLang="zh-CN" sz="1900" b="1" i="1" smtClean="0">
                        <a:latin typeface="Cambria Math"/>
                      </a:rPr>
                      <m:t>, </m:t>
                    </m:r>
                    <m:sSup>
                      <m:sSupPr>
                        <m:ctrlPr>
                          <a:rPr lang="en-US" altLang="zh-CN" sz="1900" b="1" i="1" smtClean="0">
                            <a:latin typeface="Cambria Math" panose="02040503050406030204" pitchFamily="18" charset="0"/>
                          </a:rPr>
                        </m:ctrlPr>
                      </m:sSupPr>
                      <m:e>
                        <m:d>
                          <m:dPr>
                            <m:ctrlPr>
                              <a:rPr lang="en-US" altLang="zh-CN" sz="1900" b="1" i="1" smtClean="0">
                                <a:latin typeface="Cambria Math" panose="02040503050406030204" pitchFamily="18" charset="0"/>
                              </a:rPr>
                            </m:ctrlPr>
                          </m:dPr>
                          <m:e>
                            <m:r>
                              <a:rPr lang="en-US" altLang="zh-CN" sz="1900" b="1" i="1" smtClean="0">
                                <a:latin typeface="Cambria Math"/>
                              </a:rPr>
                              <m:t>𝒙</m:t>
                            </m:r>
                            <m:r>
                              <a:rPr lang="en-US" altLang="zh-CN" sz="1900" b="1" i="1" smtClean="0">
                                <a:latin typeface="Cambria Math"/>
                              </a:rPr>
                              <m:t>−</m:t>
                            </m:r>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e>
                        </m:d>
                      </m:e>
                      <m:sup>
                        <m:r>
                          <a:rPr lang="en-US" altLang="zh-CN" sz="1900" b="1" i="1" smtClean="0">
                            <a:latin typeface="Cambria Math"/>
                          </a:rPr>
                          <m:t>𝑻</m:t>
                        </m:r>
                      </m:sup>
                    </m:sSup>
                    <m:d>
                      <m:dPr>
                        <m:ctrlPr>
                          <a:rPr lang="en-US" altLang="zh-CN" sz="1900" b="1" i="1" smtClean="0">
                            <a:latin typeface="Cambria Math" panose="02040503050406030204" pitchFamily="18" charset="0"/>
                          </a:rPr>
                        </m:ctrlPr>
                      </m:dPr>
                      <m:e>
                        <m:r>
                          <a:rPr lang="en-US" altLang="zh-CN" sz="1900" b="1" i="0" smtClean="0">
                            <a:latin typeface="Cambria Math"/>
                          </a:rPr>
                          <m:t>𝛁</m:t>
                        </m:r>
                        <m:r>
                          <a:rPr lang="en-US" altLang="zh-CN" sz="1900" b="1" i="1" smtClean="0">
                            <a:latin typeface="Cambria Math"/>
                          </a:rPr>
                          <m:t>𝜽</m:t>
                        </m:r>
                        <m:d>
                          <m:dPr>
                            <m:ctrlPr>
                              <a:rPr lang="en-US" altLang="zh-CN" sz="1900" b="1" i="1" smtClean="0">
                                <a:latin typeface="Cambria Math" panose="02040503050406030204" pitchFamily="18" charset="0"/>
                              </a:rPr>
                            </m:ctrlPr>
                          </m:dPr>
                          <m:e>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e>
                        </m:d>
                        <m:r>
                          <a:rPr lang="en-US" altLang="zh-CN" sz="1900" b="1" i="1" smtClean="0">
                            <a:latin typeface="Cambria Math"/>
                          </a:rPr>
                          <m:t>+</m:t>
                        </m:r>
                        <m:r>
                          <a:rPr lang="en-US" altLang="zh-CN" sz="1900" b="1" i="1" smtClean="0">
                            <a:latin typeface="Cambria Math"/>
                          </a:rPr>
                          <m:t>𝜵</m:t>
                        </m:r>
                        <m:r>
                          <a:rPr lang="en-US" altLang="zh-CN" sz="1900" b="1" i="1" smtClean="0">
                            <a:latin typeface="Cambria Math"/>
                          </a:rPr>
                          <m:t>𝒇</m:t>
                        </m:r>
                        <m:d>
                          <m:dPr>
                            <m:ctrlPr>
                              <a:rPr lang="en-US" altLang="zh-CN" sz="1900" b="1" i="1" smtClean="0">
                                <a:latin typeface="Cambria Math" panose="02040503050406030204" pitchFamily="18" charset="0"/>
                              </a:rPr>
                            </m:ctrlPr>
                          </m:dPr>
                          <m:e>
                            <m:sSup>
                              <m:sSupPr>
                                <m:ctrlPr>
                                  <a:rPr lang="en-US" altLang="zh-CN" sz="1900" b="1" i="1" smtClean="0">
                                    <a:latin typeface="Cambria Math" panose="02040503050406030204" pitchFamily="18" charset="0"/>
                                  </a:rPr>
                                </m:ctrlPr>
                              </m:sSupPr>
                              <m:e>
                                <m:r>
                                  <a:rPr lang="en-US" altLang="zh-CN" sz="1900" b="1" i="1" smtClean="0">
                                    <a:latin typeface="Cambria Math"/>
                                  </a:rPr>
                                  <m:t>𝒙</m:t>
                                </m:r>
                              </m:e>
                              <m:sup>
                                <m:r>
                                  <a:rPr lang="en-US" altLang="zh-CN" sz="1900" b="1" i="1" smtClean="0">
                                    <a:latin typeface="Cambria Math"/>
                                  </a:rPr>
                                  <m:t>∗</m:t>
                                </m:r>
                              </m:sup>
                            </m:sSup>
                          </m:e>
                        </m:d>
                      </m:e>
                    </m:d>
                    <m:r>
                      <a:rPr lang="en-US" altLang="zh-CN" sz="1900" b="1" i="0" smtClean="0">
                        <a:latin typeface="Cambria Math"/>
                      </a:rPr>
                      <m:t>≥</m:t>
                    </m:r>
                    <m:r>
                      <a:rPr lang="en-US" altLang="zh-CN" sz="1900" b="1" i="0" smtClean="0">
                        <a:latin typeface="Cambria Math"/>
                      </a:rPr>
                      <m:t>𝟎</m:t>
                    </m:r>
                    <m:r>
                      <a:rPr lang="en-US" altLang="zh-CN" sz="1900" b="1" i="0" smtClean="0">
                        <a:latin typeface="Cambria Math"/>
                      </a:rPr>
                      <m:t>,</m:t>
                    </m:r>
                    <m:r>
                      <a:rPr lang="en-US" altLang="zh-CN" sz="1900" b="1" i="1" smtClean="0">
                        <a:latin typeface="Cambria Math"/>
                      </a:rPr>
                      <m:t>∀</m:t>
                    </m:r>
                    <m:r>
                      <a:rPr lang="en-US" altLang="zh-CN" sz="1900" b="1" i="1" smtClean="0">
                        <a:latin typeface="Cambria Math"/>
                      </a:rPr>
                      <m:t>𝒙</m:t>
                    </m:r>
                    <m:r>
                      <a:rPr lang="en-US" altLang="zh-CN" sz="1900" b="1" i="1" smtClean="0">
                        <a:latin typeface="Cambria Math"/>
                      </a:rPr>
                      <m:t>∈</m:t>
                    </m:r>
                    <m:r>
                      <a:rPr lang="en-US" altLang="zh-CN" sz="1900" b="1" i="1" smtClean="0">
                        <a:latin typeface="Cambria Math"/>
                      </a:rPr>
                      <m:t>𝑿</m:t>
                    </m:r>
                    <m:r>
                      <a:rPr lang="en-US" altLang="zh-CN" sz="1900" b="1" i="1" smtClean="0">
                        <a:latin typeface="Cambria Math"/>
                      </a:rPr>
                      <m:t> </m:t>
                    </m:r>
                  </m:oMath>
                </a14:m>
                <a:endParaRPr lang="en-US" altLang="zh-CN" sz="1900" dirty="0"/>
              </a:p>
              <a:p>
                <a:endParaRPr lang="en-US" altLang="zh-CN" sz="1900" dirty="0"/>
              </a:p>
              <a:p>
                <a:endParaRPr lang="zh-CN" alt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29" t="-759" r="-661" b="-67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509004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变分不等式</a:t>
            </a:r>
            <a:r>
              <a:rPr lang="en-US" altLang="zh-CN" dirty="0"/>
              <a:t>(</a:t>
            </a:r>
            <a:r>
              <a:rPr lang="en-US" altLang="zh-CN" dirty="0" err="1"/>
              <a:t>Variational</a:t>
            </a:r>
            <a:r>
              <a:rPr lang="en-US" altLang="zh-CN" dirty="0"/>
              <a:t> Inequalities)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线性约束凸优化问题等价的变分不等式</a:t>
                </a:r>
                <a:endParaRPr lang="en-US" altLang="zh-CN" sz="2400" dirty="0">
                  <a:solidFill>
                    <a:srgbClr val="FF0000"/>
                  </a:solidFill>
                </a:endParaRPr>
              </a:p>
              <a:p>
                <a:r>
                  <a:rPr lang="zh-CN" altLang="en-US" sz="2000" dirty="0"/>
                  <a:t>考虑如下线性约束凸优化问题</a:t>
                </a:r>
                <a:endParaRPr lang="en-US" altLang="zh-CN" sz="2000" dirty="0"/>
              </a:p>
              <a:p>
                <a:pPr marL="0" indent="0" algn="ctr">
                  <a:buNone/>
                </a:pPr>
                <a14:m>
                  <m:oMath xmlns:m="http://schemas.openxmlformats.org/officeDocument/2006/math">
                    <m:r>
                      <a:rPr lang="en-US" altLang="zh-CN" sz="2000" b="1" i="1" smtClean="0">
                        <a:latin typeface="Cambria Math"/>
                      </a:rPr>
                      <m:t>𝒎𝒊</m:t>
                    </m:r>
                    <m:sSub>
                      <m:sSubPr>
                        <m:ctrlPr>
                          <a:rPr lang="en-US" altLang="zh-CN" sz="2000" b="1" i="1" smtClean="0">
                            <a:latin typeface="Cambria Math" panose="02040503050406030204" pitchFamily="18" charset="0"/>
                          </a:rPr>
                        </m:ctrlPr>
                      </m:sSubPr>
                      <m:e>
                        <m:r>
                          <a:rPr lang="en-US" altLang="zh-CN" sz="2000" b="1" i="1" smtClean="0">
                            <a:latin typeface="Cambria Math"/>
                          </a:rPr>
                          <m:t>𝒏</m:t>
                        </m:r>
                      </m:e>
                      <m:sub>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sub>
                    </m:sSub>
                    <m:r>
                      <a:rPr lang="en-US" altLang="zh-CN" sz="2000" b="1" i="1"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 </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r>
                      <a:rPr lang="en-US" altLang="zh-CN" sz="2000" b="1" i="1" smtClean="0">
                        <a:latin typeface="Cambria Math"/>
                      </a:rPr>
                      <m:t>𝒐𝒓</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oMath>
                </a14:m>
                <a:r>
                  <a:rPr lang="en-US" altLang="zh-CN" sz="2000" dirty="0"/>
                  <a:t>,</a:t>
                </a:r>
                <a:r>
                  <a:rPr lang="zh-CN" altLang="en-US" sz="2000" dirty="0"/>
                  <a:t>这里</a:t>
                </a:r>
                <a14:m>
                  <m:oMath xmlns:m="http://schemas.openxmlformats.org/officeDocument/2006/math">
                    <m:r>
                      <a:rPr lang="en-US" altLang="zh-CN" sz="2000" b="1" i="1" smtClean="0">
                        <a:latin typeface="Cambria Math"/>
                      </a:rPr>
                      <m:t>𝒇</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r>
                      <a:rPr lang="en-US" altLang="zh-CN" sz="2000" b="1" i="1" smtClean="0">
                        <a:latin typeface="Cambria Math"/>
                      </a:rPr>
                      <m:t>→</m:t>
                    </m:r>
                    <m:r>
                      <a:rPr lang="en-US" altLang="zh-CN" sz="2000" b="1" i="1" smtClean="0">
                        <a:latin typeface="Cambria Math"/>
                      </a:rPr>
                      <m:t>𝑹</m:t>
                    </m:r>
                  </m:oMath>
                </a14:m>
                <a:r>
                  <a:rPr lang="en-US" altLang="zh-CN" sz="2000" dirty="0"/>
                  <a:t>,</a:t>
                </a:r>
                <a14:m>
                  <m:oMath xmlns:m="http://schemas.openxmlformats.org/officeDocument/2006/math">
                    <m:r>
                      <a:rPr lang="en-US" altLang="zh-CN" sz="2000" b="1" i="1" dirty="0" smtClean="0">
                        <a:latin typeface="Cambria Math"/>
                      </a:rPr>
                      <m:t>𝑨</m:t>
                    </m:r>
                    <m: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a:rPr>
                          <m:t>𝑹</m:t>
                        </m:r>
                      </m:e>
                      <m:sup>
                        <m:r>
                          <a:rPr lang="en-US" altLang="zh-CN" sz="2000" b="1" i="1" dirty="0" smtClean="0">
                            <a:latin typeface="Cambria Math"/>
                          </a:rPr>
                          <m:t>𝒎</m:t>
                        </m:r>
                        <m:r>
                          <a:rPr lang="en-US" altLang="zh-CN" sz="2000" b="1" i="1" dirty="0" smtClean="0">
                            <a:latin typeface="Cambria Math"/>
                          </a:rPr>
                          <m:t>×</m:t>
                        </m:r>
                        <m:r>
                          <a:rPr lang="en-US" altLang="zh-CN" sz="2000" b="1" i="1" dirty="0" smtClean="0">
                            <a:latin typeface="Cambria Math"/>
                          </a:rPr>
                          <m:t>𝒏</m:t>
                        </m:r>
                      </m:sup>
                    </m:sSup>
                    <m:r>
                      <a:rPr lang="en-US" altLang="zh-CN" sz="2000" b="1" i="1" dirty="0" smtClean="0">
                        <a:latin typeface="Cambria Math"/>
                      </a:rPr>
                      <m:t>,</m:t>
                    </m:r>
                    <m:r>
                      <a:rPr lang="en-US" altLang="zh-CN" sz="2000" b="1" i="1" dirty="0" smtClean="0">
                        <a:latin typeface="Cambria Math"/>
                      </a:rPr>
                      <m:t>𝒃</m:t>
                    </m:r>
                    <m: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a:rPr>
                          <m:t>𝑹</m:t>
                        </m:r>
                      </m:e>
                      <m:sup>
                        <m:r>
                          <a:rPr lang="en-US" altLang="zh-CN" sz="2000" b="1" i="1" dirty="0" smtClean="0">
                            <a:latin typeface="Cambria Math"/>
                          </a:rPr>
                          <m:t>𝒎</m:t>
                        </m:r>
                      </m:sup>
                    </m:sSup>
                  </m:oMath>
                </a14:m>
                <a:endParaRPr lang="en-US" altLang="zh-CN" sz="2000" dirty="0"/>
              </a:p>
              <a:p>
                <a:r>
                  <a:rPr lang="zh-CN" altLang="en-US" sz="2000" dirty="0"/>
                  <a:t>该问题的拉格朗日函数可表示为：</a:t>
                </a:r>
                <a14:m>
                  <m:oMath xmlns:m="http://schemas.openxmlformats.org/officeDocument/2006/math">
                    <m:r>
                      <a:rPr lang="en-US" altLang="zh-CN" sz="2000" b="1" i="1" smtClean="0">
                        <a:latin typeface="Cambria Math"/>
                      </a:rPr>
                      <m:t>𝑳</m:t>
                    </m:r>
                    <m:d>
                      <m:dPr>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𝝀</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𝑻</m:t>
                        </m:r>
                      </m:sup>
                    </m:sSup>
                    <m:r>
                      <a:rPr lang="en-US" altLang="zh-CN" sz="2000" b="1" i="1" smtClean="0">
                        <a:latin typeface="Cambria Math"/>
                      </a:rPr>
                      <m:t>(</m:t>
                    </m:r>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oMath>
                </a14:m>
                <a:r>
                  <a:rPr lang="en-US" altLang="zh-CN" sz="2000" dirty="0"/>
                  <a:t>,</a:t>
                </a:r>
                <a:r>
                  <a:rPr lang="zh-CN" altLang="en-US" sz="2000" dirty="0"/>
                  <a:t>注意如果</a:t>
                </a:r>
                <a14:m>
                  <m:oMath xmlns:m="http://schemas.openxmlformats.org/officeDocument/2006/math">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r>
                      <a:rPr lang="en-US" altLang="zh-CN" sz="2000" b="1" i="0" smtClean="0">
                        <a:latin typeface="Cambria Math"/>
                      </a:rPr>
                      <m:t>, </m:t>
                    </m:r>
                    <m:r>
                      <a:rPr lang="en-US" altLang="zh-CN" sz="2000" b="1" i="1" smtClean="0">
                        <a:latin typeface="Cambria Math"/>
                      </a:rPr>
                      <m:t>𝑳</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𝒎</m:t>
                        </m:r>
                      </m:sup>
                    </m:sSup>
                    <m:r>
                      <a:rPr lang="en-US" altLang="zh-CN" sz="2000" b="1" i="1" smtClean="0">
                        <a:latin typeface="Cambria Math"/>
                      </a:rPr>
                      <m:t>→</m:t>
                    </m:r>
                    <m:r>
                      <a:rPr lang="en-US" altLang="zh-CN" sz="2000" b="1" i="1" smtClean="0">
                        <a:latin typeface="Cambria Math"/>
                      </a:rPr>
                      <m:t>𝑹</m:t>
                    </m:r>
                  </m:oMath>
                </a14:m>
                <a:r>
                  <a:rPr lang="en-US" altLang="zh-CN" sz="2000" dirty="0"/>
                  <a:t>;</a:t>
                </a:r>
                <a:r>
                  <a:rPr lang="zh-CN" altLang="en-US" sz="2000" dirty="0"/>
                  <a:t>如果</a:t>
                </a:r>
                <a14:m>
                  <m:oMath xmlns:m="http://schemas.openxmlformats.org/officeDocument/2006/math">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r>
                      <a:rPr lang="en-US" altLang="zh-CN" sz="2000" b="1" i="1" smtClean="0">
                        <a:latin typeface="Cambria Math"/>
                      </a:rPr>
                      <m:t>𝑳</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𝑹</m:t>
                        </m:r>
                      </m:e>
                      <m:sub>
                        <m:r>
                          <a:rPr lang="en-US" altLang="zh-CN" sz="2000" b="1" i="1" smtClean="0">
                            <a:latin typeface="Cambria Math"/>
                          </a:rPr>
                          <m:t>+</m:t>
                        </m:r>
                      </m:sub>
                      <m:sup>
                        <m:r>
                          <a:rPr lang="en-US" altLang="zh-CN" sz="2000" b="1" i="1" smtClean="0">
                            <a:latin typeface="Cambria Math"/>
                          </a:rPr>
                          <m:t>𝒎</m:t>
                        </m:r>
                      </m:sup>
                    </m:sSubSup>
                    <m:r>
                      <a:rPr lang="en-US" altLang="zh-CN" sz="2000" b="1" i="1" smtClean="0">
                        <a:latin typeface="Cambria Math"/>
                      </a:rPr>
                      <m:t>→</m:t>
                    </m:r>
                    <m:r>
                      <a:rPr lang="en-US" altLang="zh-CN" sz="2000" b="1" i="1" smtClean="0">
                        <a:latin typeface="Cambria Math"/>
                      </a:rPr>
                      <m:t>𝑹</m:t>
                    </m:r>
                  </m:oMath>
                </a14:m>
                <a:r>
                  <a:rPr lang="en-US" altLang="zh-CN" sz="2000" dirty="0"/>
                  <a:t>;</a:t>
                </a:r>
                <a:r>
                  <a:rPr lang="zh-CN" altLang="en-US" sz="2000" dirty="0"/>
                  <a:t>如果</a:t>
                </a:r>
                <a14:m>
                  <m:oMath xmlns:m="http://schemas.openxmlformats.org/officeDocument/2006/math">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 </m:t>
                    </m:r>
                    <m:r>
                      <a:rPr lang="en-US" altLang="zh-CN" sz="2000" b="1" i="1" smtClean="0">
                        <a:latin typeface="Cambria Math"/>
                      </a:rPr>
                      <m:t>𝑳</m:t>
                    </m:r>
                    <m:d>
                      <m:dPr>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𝝀</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𝑻</m:t>
                        </m:r>
                      </m:sup>
                    </m:sSup>
                    <m:d>
                      <m:dPr>
                        <m:ctrlPr>
                          <a:rPr lang="en-US" altLang="zh-CN" sz="2000" b="1" i="1" smtClean="0">
                            <a:latin typeface="Cambria Math" panose="02040503050406030204" pitchFamily="18" charset="0"/>
                          </a:rPr>
                        </m:ctrlPr>
                      </m:dPr>
                      <m:e>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e>
                    </m:d>
                    <m:r>
                      <a:rPr lang="en-US" altLang="zh-CN" sz="2000" b="1" i="1" smtClean="0">
                        <a:latin typeface="Cambria Math"/>
                      </a:rPr>
                      <m:t>,</m:t>
                    </m:r>
                    <m:r>
                      <a:rPr lang="zh-CN" altLang="en-US" sz="2000" b="1" i="1" smtClean="0">
                        <a:latin typeface="Cambria Math"/>
                      </a:rPr>
                      <m:t>且</m:t>
                    </m:r>
                    <m:r>
                      <a:rPr lang="en-US" altLang="zh-CN" sz="2000" i="1">
                        <a:latin typeface="Cambria Math"/>
                      </a:rPr>
                      <m:t>𝑳</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𝑹</m:t>
                        </m:r>
                      </m:e>
                      <m:sub>
                        <m:r>
                          <a:rPr lang="en-US" altLang="zh-CN" sz="2000" i="1">
                            <a:latin typeface="Cambria Math"/>
                          </a:rPr>
                          <m:t>+</m:t>
                        </m:r>
                      </m:sub>
                      <m:sup>
                        <m:r>
                          <a:rPr lang="en-US" altLang="zh-CN" sz="2000" i="1">
                            <a:latin typeface="Cambria Math"/>
                          </a:rPr>
                          <m:t>𝒎</m:t>
                        </m:r>
                      </m:sup>
                    </m:sSubSup>
                    <m:r>
                      <a:rPr lang="en-US" altLang="zh-CN" sz="2000" i="1">
                        <a:latin typeface="Cambria Math"/>
                      </a:rPr>
                      <m:t>→</m:t>
                    </m:r>
                    <m:r>
                      <a:rPr lang="en-US" altLang="zh-CN" sz="2000" i="1">
                        <a:latin typeface="Cambria Math"/>
                      </a:rPr>
                      <m:t>𝑹</m:t>
                    </m:r>
                  </m:oMath>
                </a14:m>
                <a:endParaRPr lang="en-US" altLang="zh-CN" sz="2000" dirty="0"/>
              </a:p>
              <a:p>
                <a:r>
                  <a:rPr lang="zh-CN" altLang="en-US" sz="2000" dirty="0"/>
                  <a:t>若</a:t>
                </a:r>
                <a14:m>
                  <m:oMath xmlns:m="http://schemas.openxmlformats.org/officeDocument/2006/math">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m:t>
                        </m:r>
                      </m:sup>
                    </m:sSup>
                    <m:r>
                      <a:rPr lang="en-US" altLang="zh-CN" sz="2000" b="1" i="1" smtClean="0">
                        <a:latin typeface="Cambria Math"/>
                      </a:rPr>
                      <m:t>)</m:t>
                    </m:r>
                  </m:oMath>
                </a14:m>
                <a:r>
                  <a:rPr lang="zh-CN" altLang="en-US" sz="2000" dirty="0"/>
                  <a:t>满足：</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𝑳</m:t>
                        </m:r>
                      </m:e>
                      <m:sub>
                        <m:r>
                          <a:rPr lang="en-US" altLang="zh-CN" sz="2000" b="1" i="1" smtClean="0">
                            <a:latin typeface="Cambria Math"/>
                          </a:rPr>
                          <m:t>𝝀</m:t>
                        </m:r>
                        <m:r>
                          <a:rPr lang="en-US" altLang="zh-CN" sz="2000" b="1" i="1" smtClean="0">
                            <a:latin typeface="Cambria Math"/>
                          </a:rPr>
                          <m:t>∈</m:t>
                        </m:r>
                        <m:r>
                          <a:rPr lang="en-US" altLang="zh-CN" sz="2000" b="1" i="0" smtClean="0">
                            <a:latin typeface="Cambria Math"/>
                          </a:rPr>
                          <m:t>𝚲</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𝝀</m:t>
                        </m:r>
                      </m:e>
                    </m:d>
                    <m:r>
                      <a:rPr lang="en-US" altLang="zh-CN" sz="2000" b="1" i="1" smtClean="0">
                        <a:latin typeface="Cambria Math"/>
                      </a:rPr>
                      <m:t>≤</m:t>
                    </m:r>
                    <m:r>
                      <a:rPr lang="en-US" altLang="zh-CN" sz="2000" b="1" i="1" smtClean="0">
                        <a:latin typeface="Cambria Math"/>
                      </a:rPr>
                      <m:t>𝑳</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m:t>
                            </m:r>
                          </m:sup>
                        </m:sSup>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𝑳</m:t>
                        </m:r>
                      </m:e>
                      <m:sub>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sub>
                    </m:sSub>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m:t>
                        </m:r>
                      </m:sup>
                    </m:sSup>
                    <m:r>
                      <a:rPr lang="en-US" altLang="zh-CN" sz="2000" b="1" i="1" smtClean="0">
                        <a:latin typeface="Cambria Math"/>
                      </a:rPr>
                      <m:t>)</m:t>
                    </m:r>
                  </m:oMath>
                </a14:m>
                <a:r>
                  <a:rPr lang="en-US" altLang="zh-CN" sz="2000" dirty="0"/>
                  <a:t>,</a:t>
                </a:r>
                <a:r>
                  <a:rPr lang="zh-CN" altLang="en-US" sz="2000" dirty="0"/>
                  <a:t>则称该点为</a:t>
                </a:r>
                <a:r>
                  <a:rPr lang="en-US" altLang="zh-CN" sz="2000" dirty="0"/>
                  <a:t>Lagrange</a:t>
                </a:r>
                <a:r>
                  <a:rPr lang="zh-CN" altLang="en-US" sz="2000" dirty="0"/>
                  <a:t>函数的鞍点</a:t>
                </a:r>
                <a:endParaRPr lang="en-US" altLang="zh-CN" sz="2000" dirty="0"/>
              </a:p>
              <a:p>
                <a:r>
                  <a:rPr lang="zh-CN" altLang="en-US" sz="2000" dirty="0"/>
                  <a:t>即鞍点必须满足如下方程</a:t>
                </a:r>
                <a:endParaRPr lang="en-US" altLang="zh-CN" sz="20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𝒂𝒓𝒈𝒎𝒊</m:t>
                              </m:r>
                              <m:sSub>
                                <m:sSubPr>
                                  <m:ctrlPr>
                                    <a:rPr lang="en-US" altLang="zh-CN" sz="2000" b="1" i="1" smtClean="0">
                                      <a:latin typeface="Cambria Math" panose="02040503050406030204" pitchFamily="18" charset="0"/>
                                    </a:rPr>
                                  </m:ctrlPr>
                                </m:sSubPr>
                                <m:e>
                                  <m:r>
                                    <a:rPr lang="en-US" altLang="zh-CN" sz="2000" b="1" i="1" smtClean="0">
                                      <a:latin typeface="Cambria Math"/>
                                    </a:rPr>
                                    <m:t>𝒏</m:t>
                                  </m:r>
                                </m:e>
                                <m:sub>
                                  <m:r>
                                    <a:rPr lang="en-US" altLang="zh-CN" sz="2000" b="1" i="1" smtClean="0">
                                      <a:latin typeface="Cambria Math"/>
                                    </a:rPr>
                                    <m:t>𝒙</m:t>
                                  </m:r>
                                </m:sub>
                              </m:sSub>
                              <m:r>
                                <a:rPr lang="en-US" altLang="zh-CN" sz="2000" b="1" i="1" smtClean="0">
                                  <a:latin typeface="Cambria Math"/>
                                </a:rPr>
                                <m:t> </m:t>
                              </m:r>
                              <m:r>
                                <a:rPr lang="en-US" altLang="zh-CN" sz="2000" b="1" i="1" smtClean="0">
                                  <a:latin typeface="Cambria Math"/>
                                </a:rPr>
                                <m:t>𝑳</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m:t>
                                  </m:r>
                                </m:sup>
                              </m:sSup>
                              <m:r>
                                <a:rPr lang="en-US" altLang="zh-CN" sz="2000" b="1" i="1" smtClean="0">
                                  <a:latin typeface="Cambria Math"/>
                                </a:rPr>
                                <m:t>)</m:t>
                              </m:r>
                            </m:e>
                            <m:e>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𝒂𝒓𝒈𝒎𝒊</m:t>
                              </m:r>
                              <m:sSub>
                                <m:sSubPr>
                                  <m:ctrlPr>
                                    <a:rPr lang="en-US" altLang="zh-CN" sz="2000" b="1" i="1" smtClean="0">
                                      <a:latin typeface="Cambria Math" panose="02040503050406030204" pitchFamily="18" charset="0"/>
                                    </a:rPr>
                                  </m:ctrlPr>
                                </m:sSubPr>
                                <m:e>
                                  <m:r>
                                    <a:rPr lang="en-US" altLang="zh-CN" sz="2000" b="1" i="1" smtClean="0">
                                      <a:latin typeface="Cambria Math"/>
                                    </a:rPr>
                                    <m:t>𝒏</m:t>
                                  </m:r>
                                </m:e>
                                <m:sub>
                                  <m:r>
                                    <a:rPr lang="en-US" altLang="zh-CN" sz="2000" b="1" i="1" smtClean="0">
                                      <a:latin typeface="Cambria Math"/>
                                    </a:rPr>
                                    <m:t>𝝀</m:t>
                                  </m:r>
                                </m:sub>
                              </m:sSub>
                              <m:r>
                                <a:rPr lang="en-US" altLang="zh-CN" sz="2000" b="1" i="1" smtClean="0">
                                  <a:latin typeface="Cambria Math"/>
                                </a:rPr>
                                <m:t>𝑳</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𝝀</m:t>
                              </m:r>
                              <m:r>
                                <a:rPr lang="en-US" altLang="zh-CN" sz="2000" b="1" i="1" smtClean="0">
                                  <a:latin typeface="Cambria Math"/>
                                </a:rPr>
                                <m:t>)</m:t>
                              </m:r>
                            </m:e>
                          </m:eqArr>
                        </m:e>
                      </m:d>
                    </m:oMath>
                  </m:oMathPara>
                </a14:m>
                <a:endParaRPr lang="en-US" altLang="zh-CN" sz="2000" dirty="0"/>
              </a:p>
              <a:p>
                <a:r>
                  <a:rPr lang="zh-CN" altLang="en-US" sz="2000" dirty="0"/>
                  <a:t>上述子问题的最优性条件为：</a:t>
                </a:r>
                <a:endParaRPr lang="en-US" altLang="zh-CN" sz="2000" dirty="0"/>
              </a:p>
              <a:p>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e>
                              <m:sup>
                                <m:r>
                                  <a:rPr lang="en-US" altLang="zh-CN" sz="2000" b="1" i="1" smtClean="0">
                                    <a:latin typeface="Cambria Math"/>
                                  </a:rPr>
                                  <m:t>𝑻</m:t>
                                </m:r>
                              </m:sup>
                            </m:sSup>
                            <m:d>
                              <m:dPr>
                                <m:ctrlPr>
                                  <a:rPr lang="en-US" altLang="zh-CN" sz="2000" b="1" i="1" smtClean="0">
                                    <a:latin typeface="Cambria Math" panose="02040503050406030204" pitchFamily="18" charset="0"/>
                                  </a:rPr>
                                </m:ctrlPr>
                              </m:dPr>
                              <m:e>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𝑨</m:t>
                                    </m:r>
                                  </m:e>
                                  <m:sup>
                                    <m:r>
                                      <a:rPr lang="en-US" altLang="zh-CN" sz="2000" b="1" i="1" smtClean="0">
                                        <a:latin typeface="Cambria Math"/>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e>
                          <m:e>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𝝀</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m:t>
                                        </m:r>
                                      </m:sup>
                                    </m:sSup>
                                  </m:e>
                                </m:d>
                              </m:e>
                              <m:sup>
                                <m:r>
                                  <a:rPr lang="en-US" altLang="zh-CN" sz="2000" b="1" i="1" smtClean="0">
                                    <a:latin typeface="Cambria Math"/>
                                  </a:rPr>
                                  <m:t>𝑻</m:t>
                                </m:r>
                              </m:sup>
                            </m:sSup>
                            <m:d>
                              <m:dPr>
                                <m:ctrlPr>
                                  <a:rPr lang="en-US" altLang="zh-CN" sz="2000" i="1">
                                    <a:latin typeface="Cambria Math" panose="02040503050406030204" pitchFamily="18" charset="0"/>
                                  </a:rPr>
                                </m:ctrlPr>
                              </m:dPr>
                              <m:e>
                                <m:r>
                                  <a:rPr lang="en-US" altLang="zh-CN" sz="2000" b="1" i="1" smtClean="0">
                                    <a:latin typeface="Cambria Math"/>
                                  </a:rPr>
                                  <m:t>𝑨</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𝒃</m:t>
                                </m:r>
                              </m:e>
                            </m:d>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b="1" i="1" smtClean="0">
                                <a:latin typeface="Cambria Math"/>
                              </a:rPr>
                              <m:t>𝝀</m:t>
                            </m:r>
                            <m:r>
                              <a:rPr lang="en-US" altLang="zh-CN" sz="2000" i="1">
                                <a:latin typeface="Cambria Math"/>
                              </a:rPr>
                              <m:t>∈</m:t>
                            </m:r>
                            <m:r>
                              <a:rPr lang="en-US" altLang="zh-CN" sz="2000" b="1" i="0" smtClean="0">
                                <a:latin typeface="Cambria Math"/>
                              </a:rPr>
                              <m:t>𝚲</m:t>
                            </m:r>
                          </m:e>
                        </m:eqArr>
                      </m:e>
                    </m:d>
                    <m:r>
                      <a:rPr lang="en-US" altLang="zh-CN" sz="2000" b="1" i="1" smtClean="0">
                        <a:latin typeface="Cambria Math"/>
                      </a:rPr>
                      <m:t>    </m:t>
                    </m:r>
                    <m:r>
                      <a:rPr lang="en-US" altLang="zh-CN" sz="2000" b="1" i="1" smtClean="0">
                        <a:solidFill>
                          <a:srgbClr val="FF0000"/>
                        </a:solidFill>
                        <a:latin typeface="Cambria Math"/>
                      </a:rPr>
                      <m:t>(</m:t>
                    </m:r>
                    <m:r>
                      <a:rPr lang="en-US" altLang="zh-CN" sz="2000" b="1" i="1" smtClean="0">
                        <a:solidFill>
                          <a:srgbClr val="FF0000"/>
                        </a:solidFill>
                        <a:latin typeface="Cambria Math"/>
                      </a:rPr>
                      <m:t>𝒗</m:t>
                    </m:r>
                    <m:r>
                      <a:rPr lang="en-US" altLang="zh-CN" sz="2000" b="1" i="1" smtClean="0">
                        <a:solidFill>
                          <a:srgbClr val="FF0000"/>
                        </a:solidFill>
                        <a:latin typeface="Cambria Math"/>
                      </a:rPr>
                      <m:t>𝟏</m:t>
                    </m:r>
                    <m:r>
                      <a:rPr lang="en-US" altLang="zh-CN" sz="2000" b="1" i="1" smtClean="0">
                        <a:solidFill>
                          <a:srgbClr val="FF0000"/>
                        </a:solidFill>
                        <a:latin typeface="Cambria Math"/>
                      </a:rPr>
                      <m:t>)</m:t>
                    </m:r>
                  </m:oMath>
                </a14:m>
                <a:endParaRPr lang="en-US" altLang="zh-CN" sz="2000" dirty="0">
                  <a:solidFill>
                    <a:srgbClr val="FF0000"/>
                  </a:solidFill>
                </a:endParaRPr>
              </a:p>
              <a:p>
                <a:r>
                  <a:rPr lang="zh-CN" altLang="en-US" sz="2000" dirty="0"/>
                  <a:t>这个最优性条件可以表示成一个单调的混合变分不等式</a:t>
                </a:r>
                <a:r>
                  <a:rPr lang="en-US" altLang="zh-CN" sz="2000" dirty="0"/>
                  <a:t>:</a:t>
                </a:r>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𝒘</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𝒘</m:t>
                                  </m:r>
                                </m:e>
                                <m:sup>
                                  <m:r>
                                    <a:rPr lang="en-US" altLang="zh-CN" sz="2000" b="1" i="1" smtClean="0">
                                      <a:latin typeface="Cambria Math"/>
                                    </a:rPr>
                                    <m:t>∗</m:t>
                                  </m:r>
                                </m:sup>
                              </m:sSup>
                            </m:e>
                          </m:d>
                        </m:e>
                        <m:sup>
                          <m:r>
                            <a:rPr lang="en-US" altLang="zh-CN" sz="2000" b="1" i="1" smtClean="0">
                              <a:latin typeface="Cambria Math"/>
                            </a:rPr>
                            <m:t>𝑻</m:t>
                          </m:r>
                        </m:sup>
                      </m:sSup>
                      <m:r>
                        <a:rPr lang="en-US" altLang="zh-CN" sz="2000" b="1" i="1" smtClean="0">
                          <a:latin typeface="Cambria Math"/>
                        </a:rPr>
                        <m:t>𝑭</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𝒘</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𝒘</m:t>
                      </m:r>
                      <m:r>
                        <a:rPr lang="en-US" altLang="zh-CN" sz="2000" b="1" i="1" smtClean="0">
                          <a:latin typeface="Cambria Math"/>
                        </a:rPr>
                        <m:t>∈</m:t>
                      </m:r>
                      <m:r>
                        <a:rPr lang="en-US" altLang="zh-CN" sz="2000" b="1" i="0" smtClean="0">
                          <a:latin typeface="Cambria Math"/>
                        </a:rPr>
                        <m:t>𝛀</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𝒘</m:t>
                          </m:r>
                        </m:e>
                        <m:sup>
                          <m:r>
                            <a:rPr lang="en-US" altLang="zh-CN" sz="2000" b="1" i="1" smtClean="0">
                              <a:latin typeface="Cambria Math"/>
                            </a:rPr>
                            <m:t>∗</m:t>
                          </m:r>
                        </m:sup>
                      </m:sSup>
                      <m:r>
                        <a:rPr lang="en-US" altLang="zh-CN" sz="2000" b="1" i="1" smtClean="0">
                          <a:latin typeface="Cambria Math"/>
                        </a:rPr>
                        <m:t>∈</m:t>
                      </m:r>
                      <m:r>
                        <a:rPr lang="en-US" altLang="zh-CN" sz="2000" b="1" i="0" smtClean="0">
                          <a:latin typeface="Cambria Math"/>
                        </a:rPr>
                        <m:t>𝛀</m:t>
                      </m:r>
                      <m:r>
                        <a:rPr lang="en-US" altLang="zh-CN" sz="2000" b="1" i="0" smtClean="0">
                          <a:latin typeface="Cambria Math"/>
                        </a:rPr>
                        <m:t>   (</m:t>
                      </m:r>
                      <m:r>
                        <a:rPr lang="en-US" altLang="zh-CN" sz="2000" b="1" i="1" smtClean="0">
                          <a:solidFill>
                            <a:srgbClr val="FF0000"/>
                          </a:solidFill>
                          <a:latin typeface="Cambria Math"/>
                        </a:rPr>
                        <m:t>𝒗</m:t>
                      </m:r>
                      <m:r>
                        <a:rPr lang="en-US" altLang="zh-CN" sz="2000" b="1" i="1" smtClean="0">
                          <a:solidFill>
                            <a:srgbClr val="FF0000"/>
                          </a:solidFill>
                          <a:latin typeface="Cambria Math"/>
                        </a:rPr>
                        <m:t>𝟐</m:t>
                      </m:r>
                      <m:r>
                        <a:rPr lang="en-US" altLang="zh-CN" sz="2000" b="1" i="0" smtClean="0">
                          <a:solidFill>
                            <a:srgbClr val="FF0000"/>
                          </a:solidFill>
                          <a:latin typeface="Cambria Math"/>
                        </a:rPr>
                        <m:t>)</m:t>
                      </m:r>
                    </m:oMath>
                  </m:oMathPara>
                </a14:m>
                <a:endParaRPr lang="zh-CN" altLang="en-US" sz="20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728" b="-2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087271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变分不等式</a:t>
            </a:r>
            <a:r>
              <a:rPr lang="en-US" altLang="zh-CN" dirty="0"/>
              <a:t>(</a:t>
            </a:r>
            <a:r>
              <a:rPr lang="en-US" altLang="zh-CN" dirty="0" err="1"/>
              <a:t>Variational</a:t>
            </a:r>
            <a:r>
              <a:rPr lang="en-US" altLang="zh-CN" dirty="0"/>
              <a:t> Inequalities)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zh-CN" altLang="en-US" sz="2000" dirty="0"/>
                  <a:t>这里</a:t>
                </a:r>
                <a14:m>
                  <m:oMath xmlns:m="http://schemas.openxmlformats.org/officeDocument/2006/math">
                    <m:r>
                      <a:rPr lang="en-US" altLang="zh-CN" sz="2000" b="1" i="1" smtClean="0">
                        <a:latin typeface="Cambria Math"/>
                      </a:rPr>
                      <m:t>𝒘</m:t>
                    </m:r>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𝒙</m:t>
                            </m:r>
                          </m:num>
                          <m:den>
                            <m:r>
                              <a:rPr lang="en-US" altLang="zh-CN" sz="2000" b="1" i="1" smtClean="0">
                                <a:latin typeface="Cambria Math"/>
                              </a:rPr>
                              <m:t>𝝀</m:t>
                            </m:r>
                          </m:den>
                        </m:f>
                      </m:e>
                    </m:d>
                    <m:r>
                      <a:rPr lang="en-US" altLang="zh-CN" sz="2000" b="1" i="1" smtClean="0">
                        <a:latin typeface="Cambria Math"/>
                      </a:rPr>
                      <m:t>, </m:t>
                    </m:r>
                    <m:r>
                      <a:rPr lang="en-US" altLang="zh-CN" sz="2000" b="1" i="1" smtClean="0">
                        <a:latin typeface="Cambria Math"/>
                      </a:rPr>
                      <m:t>𝑭</m:t>
                    </m:r>
                    <m:d>
                      <m:dPr>
                        <m:ctrlPr>
                          <a:rPr lang="en-US" altLang="zh-CN" sz="2000" b="1" i="1" smtClean="0">
                            <a:latin typeface="Cambria Math" panose="02040503050406030204" pitchFamily="18" charset="0"/>
                          </a:rPr>
                        </m:ctrlPr>
                      </m:dPr>
                      <m:e>
                        <m:r>
                          <a:rPr lang="en-US" altLang="zh-CN" sz="2000" b="1" i="1" smtClean="0">
                            <a:latin typeface="Cambria Math"/>
                          </a:rPr>
                          <m:t>𝒘</m:t>
                        </m:r>
                      </m:e>
                    </m:d>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𝑨</m:t>
                                </m:r>
                              </m:e>
                              <m:sup>
                                <m:r>
                                  <a:rPr lang="en-US" altLang="zh-CN" sz="2000" b="1" i="1" smtClean="0">
                                    <a:latin typeface="Cambria Math"/>
                                  </a:rPr>
                                  <m:t>𝑻</m:t>
                                </m:r>
                              </m:sup>
                            </m:sSup>
                            <m:r>
                              <a:rPr lang="en-US" altLang="zh-CN" sz="2000" b="1" i="1" smtClean="0">
                                <a:latin typeface="Cambria Math"/>
                              </a:rPr>
                              <m:t>𝝀</m:t>
                            </m:r>
                          </m:num>
                          <m:den>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den>
                        </m:f>
                      </m:e>
                    </m:d>
                    <m:r>
                      <a:rPr lang="en-US" altLang="zh-CN" sz="2000" b="1" i="1" smtClean="0">
                        <a:latin typeface="Cambria Math"/>
                      </a:rPr>
                      <m:t>, </m:t>
                    </m:r>
                    <m:r>
                      <a:rPr lang="en-US" altLang="zh-CN" sz="2000" b="1" i="0" smtClean="0">
                        <a:latin typeface="Cambria Math"/>
                      </a:rPr>
                      <m:t>𝛀</m:t>
                    </m:r>
                    <m:r>
                      <a:rPr lang="en-US" altLang="zh-CN" sz="2000" b="1" i="0" smtClean="0">
                        <a:latin typeface="Cambria Math"/>
                      </a:rPr>
                      <m:t>=</m:t>
                    </m:r>
                    <m:r>
                      <a:rPr lang="en-US" altLang="zh-CN" sz="2000" b="1" i="0" smtClean="0">
                        <a:latin typeface="Cambria Math"/>
                      </a:rPr>
                      <m:t>𝐗</m:t>
                    </m:r>
                    <m:r>
                      <a:rPr lang="en-US" altLang="zh-CN" sz="2000" b="1" i="1" smtClean="0">
                        <a:latin typeface="Cambria Math"/>
                      </a:rPr>
                      <m:t>×</m:t>
                    </m:r>
                    <m:r>
                      <a:rPr lang="en-US" altLang="zh-CN" sz="2000" b="1" i="0" smtClean="0">
                        <a:latin typeface="Cambria Math"/>
                      </a:rPr>
                      <m:t>𝚲</m:t>
                    </m:r>
                    <m:r>
                      <a:rPr lang="en-US" altLang="zh-CN" sz="2000" b="1" i="0" smtClean="0">
                        <a:latin typeface="Cambria Math"/>
                      </a:rPr>
                      <m:t>   </m:t>
                    </m:r>
                    <m:r>
                      <a:rPr lang="en-US" altLang="zh-CN" sz="2000" b="1" i="1" smtClean="0">
                        <a:solidFill>
                          <a:srgbClr val="FF0000"/>
                        </a:solidFill>
                        <a:latin typeface="Cambria Math"/>
                      </a:rPr>
                      <m:t>(</m:t>
                    </m:r>
                    <m:r>
                      <a:rPr lang="en-US" altLang="zh-CN" sz="2000" b="1" i="1" smtClean="0">
                        <a:solidFill>
                          <a:srgbClr val="FF0000"/>
                        </a:solidFill>
                        <a:latin typeface="Cambria Math"/>
                      </a:rPr>
                      <m:t>𝒗</m:t>
                    </m:r>
                    <m:r>
                      <a:rPr lang="en-US" altLang="zh-CN" sz="2000" b="1" i="1" smtClean="0">
                        <a:solidFill>
                          <a:srgbClr val="FF0000"/>
                        </a:solidFill>
                        <a:latin typeface="Cambria Math"/>
                      </a:rPr>
                      <m:t>𝟑</m:t>
                    </m:r>
                    <m:r>
                      <a:rPr lang="en-US" altLang="zh-CN" sz="2000" b="1" i="1" smtClean="0">
                        <a:solidFill>
                          <a:srgbClr val="FF0000"/>
                        </a:solidFill>
                        <a:latin typeface="Cambria Math"/>
                      </a:rPr>
                      <m:t>)</m:t>
                    </m:r>
                  </m:oMath>
                </a14:m>
                <a:endParaRPr lang="en-US" altLang="zh-CN" sz="2000" b="1" i="1" dirty="0">
                  <a:solidFill>
                    <a:srgbClr val="FF0000"/>
                  </a:solidFill>
                </a:endParaRPr>
              </a:p>
              <a:p>
                <a:r>
                  <a:rPr lang="zh-CN" altLang="en-US" sz="2000" dirty="0"/>
                  <a:t>证明：由</a:t>
                </a:r>
                <a14:m>
                  <m:oMath xmlns:m="http://schemas.openxmlformats.org/officeDocument/2006/math">
                    <m:r>
                      <a:rPr lang="en-US" altLang="zh-CN" sz="2000" b="1" i="1" smtClean="0">
                        <a:solidFill>
                          <a:srgbClr val="FF0000"/>
                        </a:solidFill>
                        <a:latin typeface="Cambria Math"/>
                      </a:rPr>
                      <m:t>(</m:t>
                    </m:r>
                    <m:r>
                      <a:rPr lang="en-US" altLang="zh-CN" sz="2000" b="1" i="1" smtClean="0">
                        <a:solidFill>
                          <a:srgbClr val="FF0000"/>
                        </a:solidFill>
                        <a:latin typeface="Cambria Math"/>
                      </a:rPr>
                      <m:t>𝒗</m:t>
                    </m:r>
                    <m:r>
                      <a:rPr lang="en-US" altLang="zh-CN" sz="2000" b="1" i="1" smtClean="0">
                        <a:solidFill>
                          <a:srgbClr val="FF0000"/>
                        </a:solidFill>
                        <a:latin typeface="Cambria Math"/>
                      </a:rPr>
                      <m:t>𝟏</m:t>
                    </m:r>
                    <m:r>
                      <a:rPr lang="en-US" altLang="zh-CN" sz="2000" b="1" i="1" smtClean="0">
                        <a:solidFill>
                          <a:srgbClr val="FF0000"/>
                        </a:solidFill>
                        <a:latin typeface="Cambria Math"/>
                      </a:rPr>
                      <m:t>)</m:t>
                    </m:r>
                  </m:oMath>
                </a14:m>
                <a:r>
                  <a:rPr lang="zh-CN" altLang="en-US" sz="2000" dirty="0"/>
                  <a:t>到</a:t>
                </a:r>
                <a14:m>
                  <m:oMath xmlns:m="http://schemas.openxmlformats.org/officeDocument/2006/math">
                    <m:r>
                      <a:rPr lang="en-US" altLang="zh-CN" sz="2000" b="1" i="1" dirty="0" smtClean="0">
                        <a:solidFill>
                          <a:srgbClr val="FF0000"/>
                        </a:solidFill>
                        <a:latin typeface="Cambria Math"/>
                      </a:rPr>
                      <m:t>(</m:t>
                    </m:r>
                    <m:r>
                      <a:rPr lang="en-US" altLang="zh-CN" sz="2000" b="1" i="1" dirty="0" smtClean="0">
                        <a:solidFill>
                          <a:srgbClr val="FF0000"/>
                        </a:solidFill>
                        <a:latin typeface="Cambria Math"/>
                      </a:rPr>
                      <m:t>𝒗</m:t>
                    </m:r>
                    <m:r>
                      <a:rPr lang="en-US" altLang="zh-CN" sz="2000" b="1" i="1" dirty="0" smtClean="0">
                        <a:solidFill>
                          <a:srgbClr val="FF0000"/>
                        </a:solidFill>
                        <a:latin typeface="Cambria Math"/>
                      </a:rPr>
                      <m:t>𝟐</m:t>
                    </m:r>
                    <m:r>
                      <a:rPr lang="en-US" altLang="zh-CN" sz="2000" b="1" i="1" dirty="0" smtClean="0">
                        <a:solidFill>
                          <a:srgbClr val="FF0000"/>
                        </a:solidFill>
                        <a:latin typeface="Cambria Math"/>
                      </a:rPr>
                      <m:t>)</m:t>
                    </m:r>
                  </m:oMath>
                </a14:m>
                <a:r>
                  <a:rPr lang="zh-CN" altLang="en-US" sz="2000" dirty="0"/>
                  <a:t>显然，直接将</a:t>
                </a:r>
                <a14:m>
                  <m:oMath xmlns:m="http://schemas.openxmlformats.org/officeDocument/2006/math">
                    <m:r>
                      <a:rPr lang="en-US" altLang="zh-CN" sz="2000" b="1" i="1" smtClean="0">
                        <a:solidFill>
                          <a:srgbClr val="FF0000"/>
                        </a:solidFill>
                        <a:latin typeface="Cambria Math"/>
                      </a:rPr>
                      <m:t>(</m:t>
                    </m:r>
                    <m:r>
                      <a:rPr lang="en-US" altLang="zh-CN" sz="2000" b="1" i="1" smtClean="0">
                        <a:solidFill>
                          <a:srgbClr val="FF0000"/>
                        </a:solidFill>
                        <a:latin typeface="Cambria Math"/>
                      </a:rPr>
                      <m:t>𝒗</m:t>
                    </m:r>
                    <m:r>
                      <a:rPr lang="en-US" altLang="zh-CN" sz="2000" b="1" i="1" smtClean="0">
                        <a:solidFill>
                          <a:srgbClr val="FF0000"/>
                        </a:solidFill>
                        <a:latin typeface="Cambria Math"/>
                      </a:rPr>
                      <m:t>𝟏</m:t>
                    </m:r>
                    <m:r>
                      <a:rPr lang="en-US" altLang="zh-CN" sz="2000" b="1" i="1" smtClean="0">
                        <a:solidFill>
                          <a:srgbClr val="FF0000"/>
                        </a:solidFill>
                        <a:latin typeface="Cambria Math"/>
                      </a:rPr>
                      <m:t>)</m:t>
                    </m:r>
                  </m:oMath>
                </a14:m>
                <a:r>
                  <a:rPr lang="zh-CN" altLang="en-US" sz="2000" dirty="0"/>
                  <a:t>中的两式相加即得</a:t>
                </a:r>
                <a14:m>
                  <m:oMath xmlns:m="http://schemas.openxmlformats.org/officeDocument/2006/math">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a:rPr>
                          <m:t>𝒗</m:t>
                        </m:r>
                        <m:r>
                          <a:rPr lang="en-US" altLang="zh-CN" sz="2000" b="1" i="1" smtClean="0">
                            <a:solidFill>
                              <a:srgbClr val="FF0000"/>
                            </a:solidFill>
                            <a:latin typeface="Cambria Math"/>
                          </a:rPr>
                          <m:t>𝟐</m:t>
                        </m:r>
                      </m:e>
                    </m:d>
                  </m:oMath>
                </a14:m>
                <a:r>
                  <a:rPr lang="en-US" altLang="zh-CN" sz="2000" dirty="0"/>
                  <a:t>;</a:t>
                </a:r>
                <a:r>
                  <a:rPr lang="zh-CN" altLang="en-US" sz="2000" dirty="0"/>
                  <a:t>反之，</a:t>
                </a:r>
                <a14:m>
                  <m:oMath xmlns:m="http://schemas.openxmlformats.org/officeDocument/2006/math">
                    <m:r>
                      <a:rPr lang="en-US" altLang="zh-CN" sz="2000" b="1" i="1" smtClean="0">
                        <a:solidFill>
                          <a:srgbClr val="FF0000"/>
                        </a:solidFill>
                        <a:latin typeface="Cambria Math"/>
                      </a:rPr>
                      <m:t>(</m:t>
                    </m:r>
                    <m:r>
                      <a:rPr lang="en-US" altLang="zh-CN" sz="2000" b="1" i="1" smtClean="0">
                        <a:solidFill>
                          <a:srgbClr val="FF0000"/>
                        </a:solidFill>
                        <a:latin typeface="Cambria Math"/>
                      </a:rPr>
                      <m:t>𝒗</m:t>
                    </m:r>
                    <m:r>
                      <a:rPr lang="en-US" altLang="zh-CN" sz="2000" b="1" i="1" smtClean="0">
                        <a:solidFill>
                          <a:srgbClr val="FF0000"/>
                        </a:solidFill>
                        <a:latin typeface="Cambria Math"/>
                      </a:rPr>
                      <m:t>𝟐</m:t>
                    </m:r>
                    <m:r>
                      <a:rPr lang="en-US" altLang="zh-CN" sz="2000" b="1" i="1" smtClean="0">
                        <a:solidFill>
                          <a:srgbClr val="FF0000"/>
                        </a:solidFill>
                        <a:latin typeface="Cambria Math"/>
                      </a:rPr>
                      <m:t>)</m:t>
                    </m:r>
                  </m:oMath>
                </a14:m>
                <a:r>
                  <a:rPr lang="zh-CN" altLang="en-US" sz="2000" dirty="0"/>
                  <a:t>中由于</a:t>
                </a:r>
                <a14:m>
                  <m:oMath xmlns:m="http://schemas.openxmlformats.org/officeDocument/2006/math">
                    <m:r>
                      <a:rPr lang="en-US" altLang="zh-CN" sz="2000" b="1" i="1" smtClean="0">
                        <a:latin typeface="Cambria Math"/>
                      </a:rPr>
                      <m:t>𝒘</m:t>
                    </m:r>
                  </m:oMath>
                </a14:m>
                <a:r>
                  <a:rPr lang="zh-CN" altLang="en-US" sz="2000" dirty="0"/>
                  <a:t>的任意性，令</a:t>
                </a:r>
                <a14:m>
                  <m:oMath xmlns:m="http://schemas.openxmlformats.org/officeDocument/2006/math">
                    <m:r>
                      <a:rPr lang="en-US" altLang="zh-CN" sz="2000" b="1" i="1" smtClean="0">
                        <a:latin typeface="Cambria Math"/>
                      </a:rPr>
                      <m:t>𝒘</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m:t>
                        </m:r>
                      </m:sup>
                    </m:sSup>
                    <m:r>
                      <a:rPr lang="en-US" altLang="zh-CN" sz="2000" b="1" i="1" smtClean="0">
                        <a:latin typeface="Cambria Math"/>
                      </a:rPr>
                      <m:t>)</m:t>
                    </m:r>
                  </m:oMath>
                </a14:m>
                <a:r>
                  <a:rPr lang="zh-CN" altLang="en-US" sz="2000" dirty="0"/>
                  <a:t>和令</a:t>
                </a:r>
                <a14:m>
                  <m:oMath xmlns:m="http://schemas.openxmlformats.org/officeDocument/2006/math">
                    <m:r>
                      <a:rPr lang="en-US" altLang="zh-CN" sz="2000" b="1" i="1" smtClean="0">
                        <a:latin typeface="Cambria Math"/>
                      </a:rPr>
                      <m:t>𝒘</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𝝀</m:t>
                    </m:r>
                    <m:r>
                      <a:rPr lang="en-US" altLang="zh-CN" sz="2000" b="1" i="1" smtClean="0">
                        <a:latin typeface="Cambria Math"/>
                      </a:rPr>
                      <m:t>)</m:t>
                    </m:r>
                  </m:oMath>
                </a14:m>
                <a:r>
                  <a:rPr lang="zh-CN" altLang="en-US" sz="2000" dirty="0"/>
                  <a:t>就得到</a:t>
                </a:r>
                <a14:m>
                  <m:oMath xmlns:m="http://schemas.openxmlformats.org/officeDocument/2006/math">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a:rPr>
                          <m:t>𝒗</m:t>
                        </m:r>
                        <m:r>
                          <a:rPr lang="en-US" altLang="zh-CN" sz="2000" b="1" i="1" smtClean="0">
                            <a:solidFill>
                              <a:srgbClr val="FF0000"/>
                            </a:solidFill>
                            <a:latin typeface="Cambria Math"/>
                          </a:rPr>
                          <m:t>𝟏</m:t>
                        </m:r>
                      </m:e>
                    </m:d>
                  </m:oMath>
                </a14:m>
                <a:r>
                  <a:rPr lang="zh-CN" altLang="en-US" sz="2000" b="1" dirty="0">
                    <a:solidFill>
                      <a:srgbClr val="0000FF"/>
                    </a:solidFill>
                  </a:rPr>
                  <a:t>。并称</a:t>
                </a:r>
                <a14:m>
                  <m:oMath xmlns:m="http://schemas.openxmlformats.org/officeDocument/2006/math">
                    <m:r>
                      <a:rPr lang="en-US" altLang="zh-CN" sz="2000" b="1" i="1" smtClean="0">
                        <a:solidFill>
                          <a:srgbClr val="0000FF"/>
                        </a:solidFill>
                        <a:latin typeface="Cambria Math"/>
                      </a:rPr>
                      <m:t>(</m:t>
                    </m:r>
                    <m:r>
                      <a:rPr lang="en-US" altLang="zh-CN" sz="2000" b="1" i="1" smtClean="0">
                        <a:solidFill>
                          <a:srgbClr val="0000FF"/>
                        </a:solidFill>
                        <a:latin typeface="Cambria Math"/>
                      </a:rPr>
                      <m:t>𝒗</m:t>
                    </m:r>
                    <m:r>
                      <a:rPr lang="en-US" altLang="zh-CN" sz="2000" b="1" i="1" smtClean="0">
                        <a:solidFill>
                          <a:srgbClr val="0000FF"/>
                        </a:solidFill>
                        <a:latin typeface="Cambria Math"/>
                      </a:rPr>
                      <m:t>𝟐</m:t>
                    </m:r>
                    <m:r>
                      <a:rPr lang="en-US" altLang="zh-CN" sz="2000" b="1" i="1" smtClean="0">
                        <a:solidFill>
                          <a:srgbClr val="0000FF"/>
                        </a:solidFill>
                        <a:latin typeface="Cambria Math"/>
                      </a:rPr>
                      <m:t>,</m:t>
                    </m:r>
                    <m:r>
                      <a:rPr lang="en-US" altLang="zh-CN" sz="2000" b="1" i="1" smtClean="0">
                        <a:solidFill>
                          <a:srgbClr val="0000FF"/>
                        </a:solidFill>
                        <a:latin typeface="Cambria Math"/>
                      </a:rPr>
                      <m:t>𝒗</m:t>
                    </m:r>
                    <m:r>
                      <a:rPr lang="en-US" altLang="zh-CN" sz="2000" b="1" i="1" smtClean="0">
                        <a:solidFill>
                          <a:srgbClr val="0000FF"/>
                        </a:solidFill>
                        <a:latin typeface="Cambria Math"/>
                      </a:rPr>
                      <m:t>𝟑</m:t>
                    </m:r>
                    <m:r>
                      <a:rPr lang="en-US" altLang="zh-CN" sz="2000" b="1" i="1" smtClean="0">
                        <a:solidFill>
                          <a:srgbClr val="0000FF"/>
                        </a:solidFill>
                        <a:latin typeface="Cambria Math"/>
                      </a:rPr>
                      <m:t>)</m:t>
                    </m:r>
                  </m:oMath>
                </a14:m>
                <a:r>
                  <a:rPr lang="zh-CN" altLang="en-US" sz="2000" b="1" dirty="0">
                    <a:solidFill>
                      <a:srgbClr val="0000FF"/>
                    </a:solidFill>
                  </a:rPr>
                  <a:t>为单调变分不等式</a:t>
                </a:r>
                <a:r>
                  <a:rPr lang="en-US" altLang="zh-CN" sz="2000" b="1" dirty="0">
                    <a:solidFill>
                      <a:srgbClr val="0000FF"/>
                    </a:solidFill>
                  </a:rPr>
                  <a:t>,</a:t>
                </a:r>
                <a:r>
                  <a:rPr lang="zh-CN" altLang="en-US" sz="2000" b="1" dirty="0">
                    <a:solidFill>
                      <a:srgbClr val="0000FF"/>
                    </a:solidFill>
                  </a:rPr>
                  <a:t>这是因为</a:t>
                </a:r>
                <a14:m>
                  <m:oMath xmlns:m="http://schemas.openxmlformats.org/officeDocument/2006/math">
                    <m:r>
                      <a:rPr lang="en-US" altLang="zh-CN" sz="2000" b="1" i="1" smtClean="0">
                        <a:solidFill>
                          <a:srgbClr val="0000FF"/>
                        </a:solidFill>
                        <a:latin typeface="Cambria Math"/>
                      </a:rPr>
                      <m:t>𝒇</m:t>
                    </m:r>
                    <m:r>
                      <a:rPr lang="en-US" altLang="zh-CN" sz="2000" b="1" i="1" smtClean="0">
                        <a:solidFill>
                          <a:srgbClr val="0000FF"/>
                        </a:solidFill>
                        <a:latin typeface="Cambria Math"/>
                      </a:rPr>
                      <m:t>(</m:t>
                    </m:r>
                    <m:r>
                      <a:rPr lang="en-US" altLang="zh-CN" sz="2000" b="1" i="1" smtClean="0">
                        <a:solidFill>
                          <a:srgbClr val="0000FF"/>
                        </a:solidFill>
                        <a:latin typeface="Cambria Math"/>
                      </a:rPr>
                      <m:t>𝒙</m:t>
                    </m:r>
                    <m:r>
                      <a:rPr lang="en-US" altLang="zh-CN" sz="2000" b="1" i="1" smtClean="0">
                        <a:solidFill>
                          <a:srgbClr val="0000FF"/>
                        </a:solidFill>
                        <a:latin typeface="Cambria Math"/>
                      </a:rPr>
                      <m:t>)</m:t>
                    </m:r>
                  </m:oMath>
                </a14:m>
                <a:r>
                  <a:rPr lang="zh-CN" altLang="en-US" sz="2000" b="1" dirty="0">
                    <a:solidFill>
                      <a:srgbClr val="0000FF"/>
                    </a:solidFill>
                  </a:rPr>
                  <a:t>为凸，且算子</a:t>
                </a:r>
                <a14:m>
                  <m:oMath xmlns:m="http://schemas.openxmlformats.org/officeDocument/2006/math">
                    <m:r>
                      <a:rPr lang="en-US" altLang="zh-CN" sz="2000" b="1" i="1" smtClean="0">
                        <a:solidFill>
                          <a:srgbClr val="0000FF"/>
                        </a:solidFill>
                        <a:latin typeface="Cambria Math"/>
                      </a:rPr>
                      <m:t>𝑭</m:t>
                    </m:r>
                  </m:oMath>
                </a14:m>
                <a:r>
                  <a:rPr lang="zh-CN" altLang="en-US" sz="2000" b="1" dirty="0">
                    <a:solidFill>
                      <a:srgbClr val="0000FF"/>
                    </a:solidFill>
                  </a:rPr>
                  <a:t>单调。实际上</a:t>
                </a:r>
                <a14:m>
                  <m:oMath xmlns:m="http://schemas.openxmlformats.org/officeDocument/2006/math">
                    <m:sSup>
                      <m:sSupPr>
                        <m:ctrlPr>
                          <a:rPr lang="en-US" altLang="zh-CN" sz="2000" b="1" i="1" smtClean="0">
                            <a:solidFill>
                              <a:srgbClr val="0000FF"/>
                            </a:solidFill>
                            <a:latin typeface="Cambria Math" panose="02040503050406030204" pitchFamily="18" charset="0"/>
                          </a:rPr>
                        </m:ctrlPr>
                      </m:sSupPr>
                      <m:e>
                        <m:d>
                          <m:dPr>
                            <m:ctrlPr>
                              <a:rPr lang="en-US" altLang="zh-CN" sz="2000" b="1" i="1" smtClean="0">
                                <a:solidFill>
                                  <a:srgbClr val="0000FF"/>
                                </a:solidFill>
                                <a:latin typeface="Cambria Math" panose="02040503050406030204" pitchFamily="18" charset="0"/>
                              </a:rPr>
                            </m:ctrlPr>
                          </m:dPr>
                          <m:e>
                            <m:r>
                              <a:rPr lang="en-US" altLang="zh-CN" sz="2000" b="1" i="1" smtClean="0">
                                <a:solidFill>
                                  <a:srgbClr val="0000FF"/>
                                </a:solidFill>
                                <a:latin typeface="Cambria Math"/>
                              </a:rPr>
                              <m:t>𝒘</m:t>
                            </m:r>
                            <m:r>
                              <a:rPr lang="en-US" altLang="zh-CN" sz="2000" b="1" i="1" smtClean="0">
                                <a:solidFill>
                                  <a:srgbClr val="0000FF"/>
                                </a:solidFill>
                                <a:latin typeface="Cambria Math"/>
                              </a:rPr>
                              <m:t>−</m:t>
                            </m:r>
                            <m:acc>
                              <m:accPr>
                                <m:chr m:val="̃"/>
                                <m:ctrlPr>
                                  <a:rPr lang="en-US" altLang="zh-CN" sz="2000" b="1" i="1" smtClean="0">
                                    <a:solidFill>
                                      <a:srgbClr val="0000FF"/>
                                    </a:solidFill>
                                    <a:latin typeface="Cambria Math" panose="02040503050406030204" pitchFamily="18" charset="0"/>
                                  </a:rPr>
                                </m:ctrlPr>
                              </m:accPr>
                              <m:e>
                                <m:r>
                                  <a:rPr lang="en-US" altLang="zh-CN" sz="2000" b="1" i="1" smtClean="0">
                                    <a:solidFill>
                                      <a:srgbClr val="0000FF"/>
                                    </a:solidFill>
                                    <a:latin typeface="Cambria Math"/>
                                  </a:rPr>
                                  <m:t>𝒘</m:t>
                                </m:r>
                              </m:e>
                            </m:acc>
                          </m:e>
                        </m:d>
                      </m:e>
                      <m:sup>
                        <m:r>
                          <a:rPr lang="en-US" altLang="zh-CN" sz="2000" b="1" i="1" smtClean="0">
                            <a:solidFill>
                              <a:srgbClr val="0000FF"/>
                            </a:solidFill>
                            <a:latin typeface="Cambria Math"/>
                          </a:rPr>
                          <m:t>𝑻</m:t>
                        </m:r>
                      </m:sup>
                    </m:sSup>
                    <m:d>
                      <m:dPr>
                        <m:ctrlPr>
                          <a:rPr lang="en-US" altLang="zh-CN" sz="2000" b="1" i="1" smtClean="0">
                            <a:solidFill>
                              <a:srgbClr val="0000FF"/>
                            </a:solidFill>
                            <a:latin typeface="Cambria Math" panose="02040503050406030204" pitchFamily="18" charset="0"/>
                          </a:rPr>
                        </m:ctrlPr>
                      </m:dPr>
                      <m:e>
                        <m:r>
                          <a:rPr lang="en-US" altLang="zh-CN" sz="2000" b="1" i="1" smtClean="0">
                            <a:solidFill>
                              <a:srgbClr val="0000FF"/>
                            </a:solidFill>
                            <a:latin typeface="Cambria Math"/>
                          </a:rPr>
                          <m:t>𝑭</m:t>
                        </m:r>
                        <m:d>
                          <m:dPr>
                            <m:ctrlPr>
                              <a:rPr lang="en-US" altLang="zh-CN" sz="2000" b="1" i="1" smtClean="0">
                                <a:solidFill>
                                  <a:srgbClr val="0000FF"/>
                                </a:solidFill>
                                <a:latin typeface="Cambria Math" panose="02040503050406030204" pitchFamily="18" charset="0"/>
                              </a:rPr>
                            </m:ctrlPr>
                          </m:dPr>
                          <m:e>
                            <m:r>
                              <a:rPr lang="en-US" altLang="zh-CN" sz="2000" b="1" i="1" smtClean="0">
                                <a:solidFill>
                                  <a:srgbClr val="0000FF"/>
                                </a:solidFill>
                                <a:latin typeface="Cambria Math"/>
                              </a:rPr>
                              <m:t>𝒘</m:t>
                            </m:r>
                          </m:e>
                        </m:d>
                        <m:r>
                          <a:rPr lang="en-US" altLang="zh-CN" sz="2000" b="1" i="1" smtClean="0">
                            <a:solidFill>
                              <a:srgbClr val="0000FF"/>
                            </a:solidFill>
                            <a:latin typeface="Cambria Math"/>
                          </a:rPr>
                          <m:t>−</m:t>
                        </m:r>
                        <m:r>
                          <a:rPr lang="en-US" altLang="zh-CN" sz="2000" b="1" i="1" smtClean="0">
                            <a:solidFill>
                              <a:srgbClr val="0000FF"/>
                            </a:solidFill>
                            <a:latin typeface="Cambria Math"/>
                          </a:rPr>
                          <m:t>𝑭</m:t>
                        </m:r>
                        <m:d>
                          <m:dPr>
                            <m:ctrlPr>
                              <a:rPr lang="en-US" altLang="zh-CN" sz="2000" b="1" i="1" smtClean="0">
                                <a:solidFill>
                                  <a:srgbClr val="0000FF"/>
                                </a:solidFill>
                                <a:latin typeface="Cambria Math" panose="02040503050406030204" pitchFamily="18" charset="0"/>
                              </a:rPr>
                            </m:ctrlPr>
                          </m:dPr>
                          <m:e>
                            <m:acc>
                              <m:accPr>
                                <m:chr m:val="̃"/>
                                <m:ctrlPr>
                                  <a:rPr lang="en-US" altLang="zh-CN" sz="2000" b="1" i="1" smtClean="0">
                                    <a:solidFill>
                                      <a:srgbClr val="0000FF"/>
                                    </a:solidFill>
                                    <a:latin typeface="Cambria Math" panose="02040503050406030204" pitchFamily="18" charset="0"/>
                                  </a:rPr>
                                </m:ctrlPr>
                              </m:accPr>
                              <m:e>
                                <m:r>
                                  <a:rPr lang="en-US" altLang="zh-CN" sz="2000" b="1" i="1" smtClean="0">
                                    <a:solidFill>
                                      <a:srgbClr val="0000FF"/>
                                    </a:solidFill>
                                    <a:latin typeface="Cambria Math"/>
                                  </a:rPr>
                                  <m:t>𝒘</m:t>
                                </m:r>
                              </m:e>
                            </m:acc>
                          </m:e>
                        </m:d>
                      </m:e>
                    </m:d>
                    <m:r>
                      <a:rPr lang="en-US" altLang="zh-CN" sz="2000" b="1" i="1" smtClean="0">
                        <a:solidFill>
                          <a:srgbClr val="0000FF"/>
                        </a:solidFill>
                        <a:latin typeface="Cambria Math"/>
                      </a:rPr>
                      <m:t>=</m:t>
                    </m:r>
                    <m:r>
                      <a:rPr lang="en-US" altLang="zh-CN" sz="2000" b="1" i="1" smtClean="0">
                        <a:solidFill>
                          <a:srgbClr val="0000FF"/>
                        </a:solidFill>
                        <a:latin typeface="Cambria Math"/>
                      </a:rPr>
                      <m:t>𝟎</m:t>
                    </m:r>
                  </m:oMath>
                </a14:m>
                <a:r>
                  <a:rPr lang="zh-CN" altLang="en-US" sz="2000" b="1" dirty="0">
                    <a:solidFill>
                      <a:srgbClr val="0000FF"/>
                    </a:solidFill>
                  </a:rPr>
                  <a:t>满足单调的定义。</a:t>
                </a:r>
                <a:endParaRPr lang="en-US" altLang="zh-CN" sz="2000" b="1" dirty="0">
                  <a:solidFill>
                    <a:srgbClr val="0000FF"/>
                  </a:solidFill>
                </a:endParaRPr>
              </a:p>
              <a:p>
                <a:r>
                  <a:rPr lang="zh-CN" altLang="en-US" sz="2400" dirty="0">
                    <a:solidFill>
                      <a:srgbClr val="FF0000"/>
                    </a:solidFill>
                  </a:rPr>
                  <a:t>可分离结构型凸优化问题等价的变分不等式</a:t>
                </a:r>
                <a:endParaRPr lang="en-US" altLang="zh-CN" sz="2400" dirty="0">
                  <a:solidFill>
                    <a:srgbClr val="FF0000"/>
                  </a:solidFill>
                </a:endParaRPr>
              </a:p>
              <a:p>
                <a:r>
                  <a:rPr lang="zh-CN" altLang="en-US" sz="2000" b="1" dirty="0">
                    <a:solidFill>
                      <a:srgbClr val="0000FF"/>
                    </a:solidFill>
                  </a:rPr>
                  <a:t>对如下约束凸优化问题 </a:t>
                </a:r>
                <a14:m>
                  <m:oMath xmlns:m="http://schemas.openxmlformats.org/officeDocument/2006/math">
                    <m:r>
                      <a:rPr lang="en-US" altLang="zh-CN" sz="2000" b="1" i="1" smtClean="0">
                        <a:solidFill>
                          <a:srgbClr val="0000FF"/>
                        </a:solidFill>
                        <a:latin typeface="Cambria Math"/>
                      </a:rPr>
                      <m:t>𝒎𝒊</m:t>
                    </m:r>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a:rPr>
                          <m:t>𝒏</m:t>
                        </m:r>
                      </m:e>
                      <m:sub>
                        <m:r>
                          <a:rPr lang="en-US" altLang="zh-CN" sz="2000" b="1" i="1" smtClean="0">
                            <a:solidFill>
                              <a:srgbClr val="0000FF"/>
                            </a:solidFill>
                            <a:latin typeface="Cambria Math"/>
                          </a:rPr>
                          <m:t>𝒙</m:t>
                        </m:r>
                        <m:r>
                          <a:rPr lang="en-US" altLang="zh-CN" sz="2000" b="1" i="1" smtClean="0">
                            <a:solidFill>
                              <a:srgbClr val="0000FF"/>
                            </a:solidFill>
                            <a:latin typeface="Cambria Math"/>
                          </a:rPr>
                          <m:t>∈</m:t>
                        </m:r>
                        <m:r>
                          <a:rPr lang="en-US" altLang="zh-CN" sz="2000" b="1" i="1" smtClean="0">
                            <a:solidFill>
                              <a:srgbClr val="0000FF"/>
                            </a:solidFill>
                            <a:latin typeface="Cambria Math"/>
                          </a:rPr>
                          <m:t>𝑿</m:t>
                        </m:r>
                        <m:r>
                          <a:rPr lang="en-US" altLang="zh-CN" sz="2000" b="1" i="1" smtClean="0">
                            <a:solidFill>
                              <a:srgbClr val="0000FF"/>
                            </a:solidFill>
                            <a:latin typeface="Cambria Math"/>
                          </a:rPr>
                          <m:t>,</m:t>
                        </m:r>
                        <m:r>
                          <a:rPr lang="en-US" altLang="zh-CN" sz="2000" b="1" i="1" smtClean="0">
                            <a:solidFill>
                              <a:srgbClr val="0000FF"/>
                            </a:solidFill>
                            <a:latin typeface="Cambria Math"/>
                          </a:rPr>
                          <m:t>𝒚</m:t>
                        </m:r>
                        <m:r>
                          <a:rPr lang="en-US" altLang="zh-CN" sz="2000" b="1" i="1" smtClean="0">
                            <a:solidFill>
                              <a:srgbClr val="0000FF"/>
                            </a:solidFill>
                            <a:latin typeface="Cambria Math"/>
                          </a:rPr>
                          <m:t>∈</m:t>
                        </m:r>
                        <m:r>
                          <a:rPr lang="en-US" altLang="zh-CN" sz="2000" b="1" i="1" smtClean="0">
                            <a:solidFill>
                              <a:srgbClr val="0000FF"/>
                            </a:solidFill>
                            <a:latin typeface="Cambria Math"/>
                          </a:rPr>
                          <m:t>𝒀</m:t>
                        </m:r>
                      </m:sub>
                    </m:sSub>
                    <m:r>
                      <a:rPr lang="en-US" altLang="zh-CN" sz="2000" b="1" i="1" smtClean="0">
                        <a:solidFill>
                          <a:srgbClr val="0000FF"/>
                        </a:solidFill>
                        <a:latin typeface="Cambria Math"/>
                      </a:rPr>
                      <m:t> </m:t>
                    </m:r>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a:rPr>
                          <m:t>𝒇</m:t>
                        </m:r>
                      </m:e>
                      <m:sub>
                        <m:r>
                          <a:rPr lang="en-US" altLang="zh-CN" sz="2000" b="1" i="1" smtClean="0">
                            <a:solidFill>
                              <a:srgbClr val="0000FF"/>
                            </a:solidFill>
                            <a:latin typeface="Cambria Math"/>
                          </a:rPr>
                          <m:t>𝟏</m:t>
                        </m:r>
                      </m:sub>
                    </m:sSub>
                    <m:d>
                      <m:dPr>
                        <m:ctrlPr>
                          <a:rPr lang="en-US" altLang="zh-CN" sz="2000" b="1" i="1" smtClean="0">
                            <a:solidFill>
                              <a:srgbClr val="0000FF"/>
                            </a:solidFill>
                            <a:latin typeface="Cambria Math" panose="02040503050406030204" pitchFamily="18" charset="0"/>
                          </a:rPr>
                        </m:ctrlPr>
                      </m:dPr>
                      <m:e>
                        <m:r>
                          <a:rPr lang="en-US" altLang="zh-CN" sz="2000" b="1" i="1" smtClean="0">
                            <a:solidFill>
                              <a:srgbClr val="0000FF"/>
                            </a:solidFill>
                            <a:latin typeface="Cambria Math"/>
                          </a:rPr>
                          <m:t>𝒙</m:t>
                        </m:r>
                      </m:e>
                    </m:d>
                    <m:r>
                      <a:rPr lang="en-US" altLang="zh-CN" sz="2000" b="1" i="1" smtClean="0">
                        <a:solidFill>
                          <a:srgbClr val="0000FF"/>
                        </a:solidFill>
                        <a:latin typeface="Cambria Math"/>
                      </a:rPr>
                      <m:t>+</m:t>
                    </m:r>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a:rPr>
                          <m:t>𝒇</m:t>
                        </m:r>
                      </m:e>
                      <m:sub>
                        <m:r>
                          <a:rPr lang="en-US" altLang="zh-CN" sz="2000" b="1" i="1" smtClean="0">
                            <a:solidFill>
                              <a:srgbClr val="0000FF"/>
                            </a:solidFill>
                            <a:latin typeface="Cambria Math"/>
                          </a:rPr>
                          <m:t>𝟐</m:t>
                        </m:r>
                      </m:sub>
                    </m:sSub>
                    <m:d>
                      <m:dPr>
                        <m:ctrlPr>
                          <a:rPr lang="en-US" altLang="zh-CN" sz="2000" b="1" i="1" smtClean="0">
                            <a:solidFill>
                              <a:srgbClr val="0000FF"/>
                            </a:solidFill>
                            <a:latin typeface="Cambria Math" panose="02040503050406030204" pitchFamily="18" charset="0"/>
                          </a:rPr>
                        </m:ctrlPr>
                      </m:dPr>
                      <m:e>
                        <m:r>
                          <a:rPr lang="en-US" altLang="zh-CN" sz="2000" b="1" i="1" smtClean="0">
                            <a:solidFill>
                              <a:srgbClr val="0000FF"/>
                            </a:solidFill>
                            <a:latin typeface="Cambria Math"/>
                          </a:rPr>
                          <m:t>𝒚</m:t>
                        </m:r>
                      </m:e>
                    </m:d>
                    <m:r>
                      <a:rPr lang="en-US" altLang="zh-CN" sz="2000" b="1" i="1" smtClean="0">
                        <a:solidFill>
                          <a:srgbClr val="0000FF"/>
                        </a:solidFill>
                        <a:latin typeface="Cambria Math"/>
                      </a:rPr>
                      <m:t>, </m:t>
                    </m:r>
                    <m:r>
                      <a:rPr lang="en-US" altLang="zh-CN" sz="2000" b="1" i="1" smtClean="0">
                        <a:solidFill>
                          <a:srgbClr val="0000FF"/>
                        </a:solidFill>
                        <a:latin typeface="Cambria Math"/>
                      </a:rPr>
                      <m:t>𝒔</m:t>
                    </m:r>
                    <m:r>
                      <a:rPr lang="en-US" altLang="zh-CN" sz="2000" b="1" i="1" smtClean="0">
                        <a:solidFill>
                          <a:srgbClr val="0000FF"/>
                        </a:solidFill>
                        <a:latin typeface="Cambria Math"/>
                      </a:rPr>
                      <m:t>.</m:t>
                    </m:r>
                    <m:r>
                      <a:rPr lang="en-US" altLang="zh-CN" sz="2000" b="1" i="1" smtClean="0">
                        <a:solidFill>
                          <a:srgbClr val="0000FF"/>
                        </a:solidFill>
                        <a:latin typeface="Cambria Math"/>
                      </a:rPr>
                      <m:t>𝒕</m:t>
                    </m:r>
                    <m:r>
                      <a:rPr lang="en-US" altLang="zh-CN" sz="2000" b="1" i="1" smtClean="0">
                        <a:solidFill>
                          <a:srgbClr val="0000FF"/>
                        </a:solidFill>
                        <a:latin typeface="Cambria Math"/>
                      </a:rPr>
                      <m:t>. </m:t>
                    </m:r>
                    <m:r>
                      <a:rPr lang="en-US" altLang="zh-CN" sz="2000" b="1" i="1" smtClean="0">
                        <a:solidFill>
                          <a:srgbClr val="0000FF"/>
                        </a:solidFill>
                        <a:latin typeface="Cambria Math"/>
                      </a:rPr>
                      <m:t>𝑨𝒙</m:t>
                    </m:r>
                    <m:r>
                      <a:rPr lang="en-US" altLang="zh-CN" sz="2000" b="1" i="1" smtClean="0">
                        <a:solidFill>
                          <a:srgbClr val="0000FF"/>
                        </a:solidFill>
                        <a:latin typeface="Cambria Math"/>
                      </a:rPr>
                      <m:t>+</m:t>
                    </m:r>
                    <m:r>
                      <a:rPr lang="en-US" altLang="zh-CN" sz="2000" b="1" i="1" smtClean="0">
                        <a:solidFill>
                          <a:srgbClr val="0000FF"/>
                        </a:solidFill>
                        <a:latin typeface="Cambria Math"/>
                      </a:rPr>
                      <m:t>𝑩𝒚</m:t>
                    </m:r>
                    <m:r>
                      <a:rPr lang="en-US" altLang="zh-CN" sz="2000" b="1" i="1" smtClean="0">
                        <a:solidFill>
                          <a:srgbClr val="0000FF"/>
                        </a:solidFill>
                        <a:latin typeface="Cambria Math"/>
                      </a:rPr>
                      <m:t>=</m:t>
                    </m:r>
                    <m:r>
                      <a:rPr lang="en-US" altLang="zh-CN" sz="2000" b="1" i="1" smtClean="0">
                        <a:solidFill>
                          <a:srgbClr val="0000FF"/>
                        </a:solidFill>
                        <a:latin typeface="Cambria Math"/>
                      </a:rPr>
                      <m:t>𝒃</m:t>
                    </m:r>
                    <m:r>
                      <a:rPr lang="en-US" altLang="zh-CN" sz="2000" b="1" i="1" smtClean="0">
                        <a:solidFill>
                          <a:srgbClr val="0000FF"/>
                        </a:solidFill>
                        <a:latin typeface="Cambria Math"/>
                      </a:rPr>
                      <m:t>   (</m:t>
                    </m:r>
                    <m:r>
                      <a:rPr lang="en-US" altLang="zh-CN" sz="2000" b="1" i="1" smtClean="0">
                        <a:solidFill>
                          <a:srgbClr val="FF0000"/>
                        </a:solidFill>
                        <a:latin typeface="Cambria Math"/>
                      </a:rPr>
                      <m:t>𝒗</m:t>
                    </m:r>
                    <m:r>
                      <a:rPr lang="en-US" altLang="zh-CN" sz="2000" b="1" i="1" smtClean="0">
                        <a:solidFill>
                          <a:srgbClr val="FF0000"/>
                        </a:solidFill>
                        <a:latin typeface="Cambria Math"/>
                      </a:rPr>
                      <m:t>𝟑</m:t>
                    </m:r>
                    <m:r>
                      <a:rPr lang="en-US" altLang="zh-CN" sz="2000" b="1" i="1" smtClean="0">
                        <a:solidFill>
                          <a:srgbClr val="FF0000"/>
                        </a:solidFill>
                        <a:latin typeface="Cambria Math"/>
                      </a:rPr>
                      <m:t>)</m:t>
                    </m:r>
                  </m:oMath>
                </a14:m>
                <a:endParaRPr lang="en-US" altLang="zh-CN" sz="2000" b="1" dirty="0">
                  <a:solidFill>
                    <a:srgbClr val="FF0000"/>
                  </a:solidFill>
                </a:endParaRPr>
              </a:p>
              <a:p>
                <a:r>
                  <a:rPr lang="zh-CN" altLang="en-US" sz="2000" dirty="0">
                    <a:solidFill>
                      <a:srgbClr val="0000FF"/>
                    </a:solidFill>
                  </a:rPr>
                  <a:t>通过类似的分析，其最优性条件也可表示为单调的混合变分不等式：</a:t>
                </a:r>
                <a:endParaRPr lang="en-US" altLang="zh-CN" sz="2000" dirty="0">
                  <a:solidFill>
                    <a:srgbClr val="0000FF"/>
                  </a:solidFill>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000" b="1" i="1" smtClean="0">
                              <a:solidFill>
                                <a:srgbClr val="0000FF"/>
                              </a:solidFill>
                              <a:latin typeface="Cambria Math" panose="02040503050406030204" pitchFamily="18" charset="0"/>
                            </a:rPr>
                          </m:ctrlPr>
                        </m:sSupPr>
                        <m:e>
                          <m:r>
                            <a:rPr lang="en-US" altLang="zh-CN" sz="2000" b="1" i="1" smtClean="0">
                              <a:solidFill>
                                <a:srgbClr val="0000FF"/>
                              </a:solidFill>
                              <a:latin typeface="Cambria Math"/>
                            </a:rPr>
                            <m:t>𝒘</m:t>
                          </m:r>
                        </m:e>
                        <m:sup>
                          <m:r>
                            <a:rPr lang="en-US" altLang="zh-CN" sz="2000" b="1" i="1" smtClean="0">
                              <a:solidFill>
                                <a:srgbClr val="0000FF"/>
                              </a:solidFill>
                              <a:latin typeface="Cambria Math"/>
                            </a:rPr>
                            <m:t>∗</m:t>
                          </m:r>
                        </m:sup>
                      </m:sSup>
                      <m:r>
                        <a:rPr lang="en-US" altLang="zh-CN" sz="2000" b="1" i="1" smtClean="0">
                          <a:solidFill>
                            <a:srgbClr val="0000FF"/>
                          </a:solidFill>
                          <a:latin typeface="Cambria Math"/>
                        </a:rPr>
                        <m:t>∈</m:t>
                      </m:r>
                      <m:r>
                        <a:rPr lang="en-US" altLang="zh-CN" sz="2000" b="1" i="0" smtClean="0">
                          <a:solidFill>
                            <a:srgbClr val="0000FF"/>
                          </a:solidFill>
                          <a:latin typeface="Cambria Math"/>
                        </a:rPr>
                        <m:t>𝛀</m:t>
                      </m:r>
                      <m:r>
                        <a:rPr lang="en-US" altLang="zh-CN" sz="2000" b="1" i="0" smtClean="0">
                          <a:solidFill>
                            <a:srgbClr val="0000FF"/>
                          </a:solidFill>
                          <a:latin typeface="Cambria Math"/>
                        </a:rPr>
                        <m:t>, </m:t>
                      </m:r>
                      <m:r>
                        <a:rPr lang="en-US" altLang="zh-CN" sz="2000" b="1" i="1" smtClean="0">
                          <a:solidFill>
                            <a:srgbClr val="0000FF"/>
                          </a:solidFill>
                          <a:latin typeface="Cambria Math"/>
                        </a:rPr>
                        <m:t>𝒇</m:t>
                      </m:r>
                      <m:d>
                        <m:dPr>
                          <m:ctrlPr>
                            <a:rPr lang="en-US" altLang="zh-CN" sz="2000" b="1" i="1" smtClean="0">
                              <a:solidFill>
                                <a:srgbClr val="0000FF"/>
                              </a:solidFill>
                              <a:latin typeface="Cambria Math" panose="02040503050406030204" pitchFamily="18" charset="0"/>
                            </a:rPr>
                          </m:ctrlPr>
                        </m:dPr>
                        <m:e>
                          <m:r>
                            <a:rPr lang="en-US" altLang="zh-CN" sz="2000" b="1" i="1" smtClean="0">
                              <a:solidFill>
                                <a:srgbClr val="0000FF"/>
                              </a:solidFill>
                              <a:latin typeface="Cambria Math"/>
                            </a:rPr>
                            <m:t>𝒖</m:t>
                          </m:r>
                        </m:e>
                      </m:d>
                      <m:r>
                        <a:rPr lang="en-US" altLang="zh-CN" sz="2000" b="1" i="1" smtClean="0">
                          <a:solidFill>
                            <a:srgbClr val="0000FF"/>
                          </a:solidFill>
                          <a:latin typeface="Cambria Math"/>
                        </a:rPr>
                        <m:t>−</m:t>
                      </m:r>
                      <m:r>
                        <a:rPr lang="en-US" altLang="zh-CN" sz="2000" b="1" i="1" smtClean="0">
                          <a:solidFill>
                            <a:srgbClr val="0000FF"/>
                          </a:solidFill>
                          <a:latin typeface="Cambria Math"/>
                        </a:rPr>
                        <m:t>𝒇</m:t>
                      </m:r>
                      <m:d>
                        <m:dPr>
                          <m:ctrlPr>
                            <a:rPr lang="en-US" altLang="zh-CN" sz="2000" b="1" i="1" smtClean="0">
                              <a:solidFill>
                                <a:srgbClr val="0000FF"/>
                              </a:solidFill>
                              <a:latin typeface="Cambria Math" panose="02040503050406030204" pitchFamily="18" charset="0"/>
                            </a:rPr>
                          </m:ctrlPr>
                        </m:dPr>
                        <m:e>
                          <m:sSup>
                            <m:sSupPr>
                              <m:ctrlPr>
                                <a:rPr lang="en-US" altLang="zh-CN" sz="2000" b="1" i="1" smtClean="0">
                                  <a:solidFill>
                                    <a:srgbClr val="0000FF"/>
                                  </a:solidFill>
                                  <a:latin typeface="Cambria Math" panose="02040503050406030204" pitchFamily="18" charset="0"/>
                                </a:rPr>
                              </m:ctrlPr>
                            </m:sSupPr>
                            <m:e>
                              <m:r>
                                <a:rPr lang="en-US" altLang="zh-CN" sz="2000" b="1" i="1" smtClean="0">
                                  <a:solidFill>
                                    <a:srgbClr val="0000FF"/>
                                  </a:solidFill>
                                  <a:latin typeface="Cambria Math"/>
                                </a:rPr>
                                <m:t>𝒖</m:t>
                              </m:r>
                            </m:e>
                            <m:sup>
                              <m:r>
                                <a:rPr lang="en-US" altLang="zh-CN" sz="2000" b="1" i="1" smtClean="0">
                                  <a:solidFill>
                                    <a:srgbClr val="0000FF"/>
                                  </a:solidFill>
                                  <a:latin typeface="Cambria Math"/>
                                </a:rPr>
                                <m:t>∗</m:t>
                              </m:r>
                            </m:sup>
                          </m:sSup>
                        </m:e>
                      </m:d>
                      <m:r>
                        <a:rPr lang="en-US" altLang="zh-CN" sz="2000" b="1" i="1" smtClean="0">
                          <a:solidFill>
                            <a:srgbClr val="0000FF"/>
                          </a:solidFill>
                          <a:latin typeface="Cambria Math"/>
                        </a:rPr>
                        <m:t>+</m:t>
                      </m:r>
                      <m:sSup>
                        <m:sSupPr>
                          <m:ctrlPr>
                            <a:rPr lang="en-US" altLang="zh-CN" sz="2000" b="1" i="1" smtClean="0">
                              <a:solidFill>
                                <a:srgbClr val="0000FF"/>
                              </a:solidFill>
                              <a:latin typeface="Cambria Math" panose="02040503050406030204" pitchFamily="18" charset="0"/>
                            </a:rPr>
                          </m:ctrlPr>
                        </m:sSupPr>
                        <m:e>
                          <m:d>
                            <m:dPr>
                              <m:ctrlPr>
                                <a:rPr lang="en-US" altLang="zh-CN" sz="2000" b="1" i="1" smtClean="0">
                                  <a:solidFill>
                                    <a:srgbClr val="0000FF"/>
                                  </a:solidFill>
                                  <a:latin typeface="Cambria Math" panose="02040503050406030204" pitchFamily="18" charset="0"/>
                                </a:rPr>
                              </m:ctrlPr>
                            </m:dPr>
                            <m:e>
                              <m:r>
                                <a:rPr lang="en-US" altLang="zh-CN" sz="2000" b="1" i="1" smtClean="0">
                                  <a:solidFill>
                                    <a:srgbClr val="0000FF"/>
                                  </a:solidFill>
                                  <a:latin typeface="Cambria Math"/>
                                </a:rPr>
                                <m:t>𝒘</m:t>
                              </m:r>
                              <m:r>
                                <a:rPr lang="en-US" altLang="zh-CN" sz="2000" b="1" i="1" smtClean="0">
                                  <a:solidFill>
                                    <a:srgbClr val="0000FF"/>
                                  </a:solidFill>
                                  <a:latin typeface="Cambria Math"/>
                                </a:rPr>
                                <m:t>−</m:t>
                              </m:r>
                              <m:sSup>
                                <m:sSupPr>
                                  <m:ctrlPr>
                                    <a:rPr lang="en-US" altLang="zh-CN" sz="2000" b="1" i="1" smtClean="0">
                                      <a:solidFill>
                                        <a:srgbClr val="0000FF"/>
                                      </a:solidFill>
                                      <a:latin typeface="Cambria Math" panose="02040503050406030204" pitchFamily="18" charset="0"/>
                                    </a:rPr>
                                  </m:ctrlPr>
                                </m:sSupPr>
                                <m:e>
                                  <m:r>
                                    <a:rPr lang="en-US" altLang="zh-CN" sz="2000" b="1" i="1" smtClean="0">
                                      <a:solidFill>
                                        <a:srgbClr val="0000FF"/>
                                      </a:solidFill>
                                      <a:latin typeface="Cambria Math"/>
                                    </a:rPr>
                                    <m:t>𝒘</m:t>
                                  </m:r>
                                </m:e>
                                <m:sup>
                                  <m:r>
                                    <a:rPr lang="en-US" altLang="zh-CN" sz="2000" b="1" i="1" smtClean="0">
                                      <a:solidFill>
                                        <a:srgbClr val="0000FF"/>
                                      </a:solidFill>
                                      <a:latin typeface="Cambria Math"/>
                                    </a:rPr>
                                    <m:t>∗</m:t>
                                  </m:r>
                                </m:sup>
                              </m:sSup>
                            </m:e>
                          </m:d>
                        </m:e>
                        <m:sup>
                          <m:r>
                            <a:rPr lang="en-US" altLang="zh-CN" sz="2000" b="1" i="1" smtClean="0">
                              <a:solidFill>
                                <a:srgbClr val="0000FF"/>
                              </a:solidFill>
                              <a:latin typeface="Cambria Math"/>
                            </a:rPr>
                            <m:t>𝑻</m:t>
                          </m:r>
                        </m:sup>
                      </m:sSup>
                      <m:r>
                        <a:rPr lang="en-US" altLang="zh-CN" sz="2000" b="1" i="1" smtClean="0">
                          <a:solidFill>
                            <a:srgbClr val="0000FF"/>
                          </a:solidFill>
                          <a:latin typeface="Cambria Math"/>
                        </a:rPr>
                        <m:t>𝑭</m:t>
                      </m:r>
                      <m:d>
                        <m:dPr>
                          <m:ctrlPr>
                            <a:rPr lang="en-US" altLang="zh-CN" sz="2000" b="1" i="1" smtClean="0">
                              <a:solidFill>
                                <a:srgbClr val="0000FF"/>
                              </a:solidFill>
                              <a:latin typeface="Cambria Math" panose="02040503050406030204" pitchFamily="18" charset="0"/>
                            </a:rPr>
                          </m:ctrlPr>
                        </m:dPr>
                        <m:e>
                          <m:sSup>
                            <m:sSupPr>
                              <m:ctrlPr>
                                <a:rPr lang="en-US" altLang="zh-CN" sz="2000" b="1" i="1" smtClean="0">
                                  <a:solidFill>
                                    <a:srgbClr val="0000FF"/>
                                  </a:solidFill>
                                  <a:latin typeface="Cambria Math" panose="02040503050406030204" pitchFamily="18" charset="0"/>
                                </a:rPr>
                              </m:ctrlPr>
                            </m:sSupPr>
                            <m:e>
                              <m:r>
                                <a:rPr lang="en-US" altLang="zh-CN" sz="2000" b="1" i="1" smtClean="0">
                                  <a:solidFill>
                                    <a:srgbClr val="0000FF"/>
                                  </a:solidFill>
                                  <a:latin typeface="Cambria Math"/>
                                </a:rPr>
                                <m:t>𝒘</m:t>
                              </m:r>
                            </m:e>
                            <m:sup>
                              <m:r>
                                <a:rPr lang="en-US" altLang="zh-CN" sz="2000" b="1" i="1" smtClean="0">
                                  <a:solidFill>
                                    <a:srgbClr val="0000FF"/>
                                  </a:solidFill>
                                  <a:latin typeface="Cambria Math"/>
                                </a:rPr>
                                <m:t>∗</m:t>
                              </m:r>
                            </m:sup>
                          </m:sSup>
                        </m:e>
                      </m:d>
                      <m:r>
                        <a:rPr lang="en-US" altLang="zh-CN" sz="2000" b="1" i="1" smtClean="0">
                          <a:solidFill>
                            <a:srgbClr val="0000FF"/>
                          </a:solidFill>
                          <a:latin typeface="Cambria Math"/>
                        </a:rPr>
                        <m:t>≥</m:t>
                      </m:r>
                      <m:r>
                        <a:rPr lang="en-US" altLang="zh-CN" sz="2000" b="1" i="1" smtClean="0">
                          <a:solidFill>
                            <a:srgbClr val="0000FF"/>
                          </a:solidFill>
                          <a:latin typeface="Cambria Math"/>
                        </a:rPr>
                        <m:t>𝟎</m:t>
                      </m:r>
                      <m:r>
                        <a:rPr lang="en-US" altLang="zh-CN" sz="2000" b="1" i="1" smtClean="0">
                          <a:solidFill>
                            <a:srgbClr val="0000FF"/>
                          </a:solidFill>
                          <a:latin typeface="Cambria Math"/>
                        </a:rPr>
                        <m:t>,∀</m:t>
                      </m:r>
                      <m:r>
                        <a:rPr lang="en-US" altLang="zh-CN" sz="2000" b="1" i="1" smtClean="0">
                          <a:solidFill>
                            <a:srgbClr val="0000FF"/>
                          </a:solidFill>
                          <a:latin typeface="Cambria Math"/>
                        </a:rPr>
                        <m:t>𝒘</m:t>
                      </m:r>
                      <m:r>
                        <a:rPr lang="en-US" altLang="zh-CN" sz="2000" b="1" i="1" smtClean="0">
                          <a:solidFill>
                            <a:srgbClr val="0000FF"/>
                          </a:solidFill>
                          <a:latin typeface="Cambria Math"/>
                        </a:rPr>
                        <m:t>∈</m:t>
                      </m:r>
                      <m:r>
                        <a:rPr lang="en-US" altLang="zh-CN" sz="2000" b="1" i="0" smtClean="0">
                          <a:solidFill>
                            <a:srgbClr val="0000FF"/>
                          </a:solidFill>
                          <a:latin typeface="Cambria Math"/>
                        </a:rPr>
                        <m:t>𝛀</m:t>
                      </m:r>
                      <m:r>
                        <a:rPr lang="en-US" altLang="zh-CN" sz="2000" b="1" i="0" smtClean="0">
                          <a:solidFill>
                            <a:srgbClr val="0000FF"/>
                          </a:solidFill>
                          <a:latin typeface="Cambria Math"/>
                        </a:rPr>
                        <m:t>  </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a:rPr>
                            <m:t>𝒗</m:t>
                          </m:r>
                          <m:r>
                            <a:rPr lang="en-US" altLang="zh-CN" sz="2000" b="1" i="1" smtClean="0">
                              <a:solidFill>
                                <a:srgbClr val="FF0000"/>
                              </a:solidFill>
                              <a:latin typeface="Cambria Math"/>
                            </a:rPr>
                            <m:t>𝟒</m:t>
                          </m:r>
                        </m:e>
                      </m:d>
                    </m:oMath>
                  </m:oMathPara>
                </a14:m>
                <a:endParaRPr lang="en-US" altLang="zh-CN" sz="2000" b="1" dirty="0">
                  <a:solidFill>
                    <a:srgbClr val="FF0000"/>
                  </a:solidFill>
                </a:endParaRPr>
              </a:p>
              <a:p>
                <a:pPr marL="0" indent="0" algn="ctr">
                  <a:buNone/>
                </a:pPr>
                <a:r>
                  <a:rPr lang="zh-CN" altLang="en-US" sz="2000" dirty="0"/>
                  <a:t>这里</a:t>
                </a:r>
                <a14:m>
                  <m:oMath xmlns:m="http://schemas.openxmlformats.org/officeDocument/2006/math">
                    <m:r>
                      <a:rPr lang="en-US" altLang="zh-CN" sz="2000" b="1" i="1" smtClean="0">
                        <a:latin typeface="Cambria Math"/>
                      </a:rPr>
                      <m:t>𝒖</m:t>
                    </m:r>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𝒙</m:t>
                            </m:r>
                          </m:num>
                          <m:den>
                            <m:r>
                              <a:rPr lang="en-US" altLang="zh-CN" sz="2000" b="1" i="1" smtClean="0">
                                <a:latin typeface="Cambria Math"/>
                              </a:rPr>
                              <m:t>𝒚</m:t>
                            </m:r>
                          </m:den>
                        </m:f>
                      </m:e>
                    </m:d>
                    <m:r>
                      <a:rPr lang="en-US" altLang="zh-CN" sz="2000" b="1" i="1" smtClean="0">
                        <a:latin typeface="Cambria Math"/>
                      </a:rPr>
                      <m:t>,</m:t>
                    </m:r>
                    <m:r>
                      <a:rPr lang="en-US" altLang="zh-CN" sz="2000" b="1" i="1" smtClean="0">
                        <a:latin typeface="Cambria Math"/>
                      </a:rPr>
                      <m:t>𝒘</m:t>
                    </m:r>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𝒙</m:t>
                            </m:r>
                          </m:num>
                          <m:den>
                            <m:eqArr>
                              <m:eqArrPr>
                                <m:ctrlPr>
                                  <a:rPr lang="en-US" altLang="zh-CN" sz="2000" b="1" i="1" smtClean="0">
                                    <a:latin typeface="Cambria Math" panose="02040503050406030204" pitchFamily="18" charset="0"/>
                                  </a:rPr>
                                </m:ctrlPr>
                              </m:eqArrPr>
                              <m:e>
                                <m:r>
                                  <a:rPr lang="en-US" altLang="zh-CN" sz="2000" b="1" i="1" smtClean="0">
                                    <a:latin typeface="Cambria Math"/>
                                  </a:rPr>
                                  <m:t>𝒚</m:t>
                                </m:r>
                              </m:e>
                              <m:e>
                                <m:r>
                                  <a:rPr lang="en-US" altLang="zh-CN" sz="2000" b="1" i="1" smtClean="0">
                                    <a:latin typeface="Cambria Math"/>
                                  </a:rPr>
                                  <m:t>𝝀</m:t>
                                </m:r>
                              </m:e>
                            </m:eqArr>
                          </m:den>
                        </m:f>
                      </m:e>
                    </m:d>
                    <m:r>
                      <a:rPr lang="en-US" altLang="zh-CN" sz="2000" b="1" i="1" smtClean="0">
                        <a:latin typeface="Cambria Math"/>
                      </a:rPr>
                      <m:t>, </m:t>
                    </m:r>
                    <m:r>
                      <a:rPr lang="en-US" altLang="zh-CN" sz="2000" b="1" i="1" smtClean="0">
                        <a:latin typeface="Cambria Math"/>
                      </a:rPr>
                      <m:t>𝑭</m:t>
                    </m:r>
                    <m:d>
                      <m:dPr>
                        <m:ctrlPr>
                          <a:rPr lang="en-US" altLang="zh-CN" sz="2000" b="1" i="1" smtClean="0">
                            <a:latin typeface="Cambria Math" panose="02040503050406030204" pitchFamily="18" charset="0"/>
                          </a:rPr>
                        </m:ctrlPr>
                      </m:dPr>
                      <m:e>
                        <m:r>
                          <a:rPr lang="en-US" altLang="zh-CN" sz="2000" b="1" i="1" smtClean="0">
                            <a:latin typeface="Cambria Math"/>
                          </a:rPr>
                          <m:t>𝒘</m:t>
                        </m:r>
                      </m:e>
                    </m:d>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𝑨</m:t>
                                </m:r>
                              </m:e>
                              <m:sup>
                                <m:r>
                                  <a:rPr lang="en-US" altLang="zh-CN" sz="2000" b="1" i="1" smtClean="0">
                                    <a:latin typeface="Cambria Math"/>
                                  </a:rPr>
                                  <m:t>𝑻</m:t>
                                </m:r>
                              </m:sup>
                            </m:sSup>
                            <m:r>
                              <a:rPr lang="en-US" altLang="zh-CN" sz="2000" b="1" i="1" smtClean="0">
                                <a:latin typeface="Cambria Math"/>
                              </a:rPr>
                              <m:t>𝝀</m:t>
                            </m:r>
                          </m:num>
                          <m:den>
                            <m:eqArr>
                              <m:eqArrPr>
                                <m:ctrlPr>
                                  <a:rPr lang="en-US" altLang="zh-CN" sz="2000" b="1" i="1" smtClean="0">
                                    <a:latin typeface="Cambria Math" panose="02040503050406030204" pitchFamily="18" charset="0"/>
                                  </a:rPr>
                                </m:ctrlPr>
                              </m:eqArrPr>
                              <m:e>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𝑻</m:t>
                                    </m:r>
                                  </m:sup>
                                </m:sSup>
                                <m:r>
                                  <a:rPr lang="en-US" altLang="zh-CN" sz="2000" b="1" i="1" smtClean="0">
                                    <a:latin typeface="Cambria Math"/>
                                  </a:rPr>
                                  <m:t>𝝀</m:t>
                                </m:r>
                              </m:e>
                              <m:e>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𝑩𝒚</m:t>
                                </m:r>
                                <m:r>
                                  <a:rPr lang="en-US" altLang="zh-CN" sz="2000" b="1" i="1" smtClean="0">
                                    <a:latin typeface="Cambria Math"/>
                                  </a:rPr>
                                  <m:t>−</m:t>
                                </m:r>
                                <m:r>
                                  <a:rPr lang="en-US" altLang="zh-CN" sz="2000" b="1" i="1" smtClean="0">
                                    <a:latin typeface="Cambria Math"/>
                                  </a:rPr>
                                  <m:t>𝒃</m:t>
                                </m:r>
                              </m:e>
                            </m:eqArr>
                          </m:den>
                        </m:f>
                      </m:e>
                    </m:d>
                    <m:r>
                      <a:rPr lang="en-US" altLang="zh-CN" sz="2000" b="1" i="1" smtClean="0">
                        <a:latin typeface="Cambria Math"/>
                      </a:rPr>
                      <m:t>    </m:t>
                    </m:r>
                    <m:r>
                      <a:rPr lang="en-US" altLang="zh-CN" sz="2000" b="1" i="1" smtClean="0">
                        <a:solidFill>
                          <a:srgbClr val="FF0000"/>
                        </a:solidFill>
                        <a:latin typeface="Cambria Math"/>
                      </a:rPr>
                      <m:t>(</m:t>
                    </m:r>
                    <m:r>
                      <a:rPr lang="en-US" altLang="zh-CN" sz="2000" b="1" i="1" smtClean="0">
                        <a:solidFill>
                          <a:srgbClr val="FF0000"/>
                        </a:solidFill>
                        <a:latin typeface="Cambria Math"/>
                      </a:rPr>
                      <m:t>𝒗</m:t>
                    </m:r>
                    <m:r>
                      <a:rPr lang="en-US" altLang="zh-CN" sz="2000" b="1" i="1" smtClean="0">
                        <a:solidFill>
                          <a:srgbClr val="FF0000"/>
                        </a:solidFill>
                        <a:latin typeface="Cambria Math"/>
                      </a:rPr>
                      <m:t>𝟓</m:t>
                    </m:r>
                    <m:r>
                      <a:rPr lang="en-US" altLang="zh-CN" sz="2000" b="1" i="1" smtClean="0">
                        <a:solidFill>
                          <a:srgbClr val="FF0000"/>
                        </a:solidFill>
                        <a:latin typeface="Cambria Math"/>
                      </a:rPr>
                      <m:t>)</m:t>
                    </m:r>
                  </m:oMath>
                </a14:m>
                <a:endParaRPr lang="en-US" altLang="zh-CN" sz="2000" b="1" dirty="0">
                  <a:solidFill>
                    <a:srgbClr val="FF0000"/>
                  </a:solidFill>
                </a:endParaRPr>
              </a:p>
              <a:p>
                <a14:m>
                  <m:oMath xmlns:m="http://schemas.openxmlformats.org/officeDocument/2006/math">
                    <m:r>
                      <a:rPr lang="en-US" altLang="zh-CN" sz="2000" b="1" i="1" smtClean="0">
                        <a:solidFill>
                          <a:srgbClr val="0000FF"/>
                        </a:solidFill>
                        <a:latin typeface="Cambria Math"/>
                      </a:rPr>
                      <m:t>𝒇</m:t>
                    </m:r>
                    <m:d>
                      <m:dPr>
                        <m:ctrlPr>
                          <a:rPr lang="en-US" altLang="zh-CN" sz="2000" b="1" i="1" smtClean="0">
                            <a:solidFill>
                              <a:srgbClr val="0000FF"/>
                            </a:solidFill>
                            <a:latin typeface="Cambria Math" panose="02040503050406030204" pitchFamily="18" charset="0"/>
                          </a:rPr>
                        </m:ctrlPr>
                      </m:dPr>
                      <m:e>
                        <m:r>
                          <a:rPr lang="en-US" altLang="zh-CN" sz="2000" b="1" i="1" smtClean="0">
                            <a:solidFill>
                              <a:srgbClr val="0000FF"/>
                            </a:solidFill>
                            <a:latin typeface="Cambria Math"/>
                          </a:rPr>
                          <m:t>𝒖</m:t>
                        </m:r>
                      </m:e>
                    </m:d>
                    <m:r>
                      <a:rPr lang="en-US" altLang="zh-CN" sz="2000" b="1" i="1" smtClean="0">
                        <a:solidFill>
                          <a:srgbClr val="0000FF"/>
                        </a:solidFill>
                        <a:latin typeface="Cambria Math"/>
                      </a:rPr>
                      <m:t>=</m:t>
                    </m:r>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a:rPr>
                          <m:t>𝒇</m:t>
                        </m:r>
                      </m:e>
                      <m:sub>
                        <m:r>
                          <a:rPr lang="en-US" altLang="zh-CN" sz="2000" b="1" i="1" smtClean="0">
                            <a:solidFill>
                              <a:srgbClr val="0000FF"/>
                            </a:solidFill>
                            <a:latin typeface="Cambria Math"/>
                          </a:rPr>
                          <m:t>𝟏</m:t>
                        </m:r>
                      </m:sub>
                    </m:sSub>
                    <m:d>
                      <m:dPr>
                        <m:ctrlPr>
                          <a:rPr lang="en-US" altLang="zh-CN" sz="2000" b="1" i="1" smtClean="0">
                            <a:solidFill>
                              <a:srgbClr val="0000FF"/>
                            </a:solidFill>
                            <a:latin typeface="Cambria Math" panose="02040503050406030204" pitchFamily="18" charset="0"/>
                          </a:rPr>
                        </m:ctrlPr>
                      </m:dPr>
                      <m:e>
                        <m:r>
                          <a:rPr lang="en-US" altLang="zh-CN" sz="2000" b="1" i="1" smtClean="0">
                            <a:solidFill>
                              <a:srgbClr val="0000FF"/>
                            </a:solidFill>
                            <a:latin typeface="Cambria Math"/>
                          </a:rPr>
                          <m:t>𝒙</m:t>
                        </m:r>
                      </m:e>
                    </m:d>
                    <m:r>
                      <a:rPr lang="en-US" altLang="zh-CN" sz="2000" b="1" i="1" smtClean="0">
                        <a:solidFill>
                          <a:srgbClr val="0000FF"/>
                        </a:solidFill>
                        <a:latin typeface="Cambria Math"/>
                      </a:rPr>
                      <m:t>+</m:t>
                    </m:r>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a:rPr>
                          <m:t>𝒇</m:t>
                        </m:r>
                      </m:e>
                      <m:sub>
                        <m:r>
                          <a:rPr lang="en-US" altLang="zh-CN" sz="2000" b="1" i="1" smtClean="0">
                            <a:solidFill>
                              <a:srgbClr val="0000FF"/>
                            </a:solidFill>
                            <a:latin typeface="Cambria Math"/>
                          </a:rPr>
                          <m:t>𝟐</m:t>
                        </m:r>
                      </m:sub>
                    </m:sSub>
                    <m:d>
                      <m:dPr>
                        <m:ctrlPr>
                          <a:rPr lang="en-US" altLang="zh-CN" sz="2000" b="1" i="1" smtClean="0">
                            <a:solidFill>
                              <a:srgbClr val="0000FF"/>
                            </a:solidFill>
                            <a:latin typeface="Cambria Math" panose="02040503050406030204" pitchFamily="18" charset="0"/>
                          </a:rPr>
                        </m:ctrlPr>
                      </m:dPr>
                      <m:e>
                        <m:r>
                          <a:rPr lang="en-US" altLang="zh-CN" sz="2000" b="1" i="1" smtClean="0">
                            <a:solidFill>
                              <a:srgbClr val="0000FF"/>
                            </a:solidFill>
                            <a:latin typeface="Cambria Math"/>
                          </a:rPr>
                          <m:t>𝒚</m:t>
                        </m:r>
                      </m:e>
                    </m:d>
                    <m:r>
                      <a:rPr lang="en-US" altLang="zh-CN" sz="2000" b="1" i="1" smtClean="0">
                        <a:solidFill>
                          <a:srgbClr val="0000FF"/>
                        </a:solidFill>
                        <a:latin typeface="Cambria Math"/>
                      </a:rPr>
                      <m:t>, </m:t>
                    </m:r>
                    <m:r>
                      <a:rPr lang="en-US" altLang="zh-CN" sz="2000" b="1" i="0" smtClean="0">
                        <a:solidFill>
                          <a:srgbClr val="0000FF"/>
                        </a:solidFill>
                        <a:latin typeface="Cambria Math"/>
                      </a:rPr>
                      <m:t>𝛀</m:t>
                    </m:r>
                    <m:r>
                      <a:rPr lang="en-US" altLang="zh-CN" sz="2000" b="1" i="0" smtClean="0">
                        <a:solidFill>
                          <a:srgbClr val="0000FF"/>
                        </a:solidFill>
                        <a:latin typeface="Cambria Math"/>
                      </a:rPr>
                      <m:t>=</m:t>
                    </m:r>
                    <m:r>
                      <a:rPr lang="en-US" altLang="zh-CN" sz="2000" b="1" i="0" smtClean="0">
                        <a:solidFill>
                          <a:srgbClr val="0000FF"/>
                        </a:solidFill>
                        <a:latin typeface="Cambria Math"/>
                      </a:rPr>
                      <m:t>𝐗</m:t>
                    </m:r>
                    <m:r>
                      <a:rPr lang="en-US" altLang="zh-CN" sz="2000" b="1" i="1" smtClean="0">
                        <a:solidFill>
                          <a:srgbClr val="0000FF"/>
                        </a:solidFill>
                        <a:latin typeface="Cambria Math"/>
                      </a:rPr>
                      <m:t>×</m:t>
                    </m:r>
                    <m:r>
                      <a:rPr lang="en-US" altLang="zh-CN" sz="2000" b="1" i="1" smtClean="0">
                        <a:solidFill>
                          <a:srgbClr val="0000FF"/>
                        </a:solidFill>
                        <a:latin typeface="Cambria Math"/>
                      </a:rPr>
                      <m:t>𝒀</m:t>
                    </m:r>
                    <m:r>
                      <a:rPr lang="en-US" altLang="zh-CN" sz="2000" b="1" i="1" smtClean="0">
                        <a:solidFill>
                          <a:srgbClr val="0000FF"/>
                        </a:solidFill>
                        <a:latin typeface="Cambria Math"/>
                      </a:rPr>
                      <m:t>×</m:t>
                    </m:r>
                    <m:sSup>
                      <m:sSupPr>
                        <m:ctrlPr>
                          <a:rPr lang="en-US" altLang="zh-CN" sz="2000" b="1" i="1" smtClean="0">
                            <a:solidFill>
                              <a:srgbClr val="0000FF"/>
                            </a:solidFill>
                            <a:latin typeface="Cambria Math" panose="02040503050406030204" pitchFamily="18" charset="0"/>
                          </a:rPr>
                        </m:ctrlPr>
                      </m:sSupPr>
                      <m:e>
                        <m:r>
                          <a:rPr lang="en-US" altLang="zh-CN" sz="2000" b="1" i="1" smtClean="0">
                            <a:solidFill>
                              <a:srgbClr val="0000FF"/>
                            </a:solidFill>
                            <a:latin typeface="Cambria Math"/>
                          </a:rPr>
                          <m:t>𝑹</m:t>
                        </m:r>
                      </m:e>
                      <m:sup>
                        <m:r>
                          <a:rPr lang="en-US" altLang="zh-CN" sz="2000" b="1" i="1" smtClean="0">
                            <a:solidFill>
                              <a:srgbClr val="0000FF"/>
                            </a:solidFill>
                            <a:latin typeface="Cambria Math"/>
                          </a:rPr>
                          <m:t>𝒎</m:t>
                        </m:r>
                      </m:sup>
                    </m:sSup>
                    <m:r>
                      <a:rPr lang="en-US" altLang="zh-CN" sz="2000" b="1" i="1" smtClean="0">
                        <a:solidFill>
                          <a:srgbClr val="FF0000"/>
                        </a:solidFill>
                        <a:latin typeface="Cambria Math"/>
                      </a:rPr>
                      <m:t>     (</m:t>
                    </m:r>
                    <m:r>
                      <a:rPr lang="en-US" altLang="zh-CN" sz="2000" b="1" i="1" smtClean="0">
                        <a:solidFill>
                          <a:srgbClr val="FF0000"/>
                        </a:solidFill>
                        <a:latin typeface="Cambria Math"/>
                      </a:rPr>
                      <m:t>𝒗</m:t>
                    </m:r>
                    <m:r>
                      <a:rPr lang="en-US" altLang="zh-CN" sz="2000" b="1" i="1" smtClean="0">
                        <a:solidFill>
                          <a:srgbClr val="FF0000"/>
                        </a:solidFill>
                        <a:latin typeface="Cambria Math"/>
                      </a:rPr>
                      <m:t>𝟔</m:t>
                    </m:r>
                    <m:r>
                      <a:rPr lang="en-US" altLang="zh-CN" sz="2000" b="1" i="1" smtClean="0">
                        <a:solidFill>
                          <a:srgbClr val="FF0000"/>
                        </a:solidFill>
                        <a:latin typeface="Cambria Math"/>
                      </a:rPr>
                      <m:t>)</m:t>
                    </m:r>
                  </m:oMath>
                </a14:m>
                <a:endParaRPr lang="en-US" altLang="zh-CN" sz="2000" b="1" dirty="0">
                  <a:solidFill>
                    <a:srgbClr val="FF0000"/>
                  </a:solidFill>
                </a:endParaRPr>
              </a:p>
              <a:p>
                <a:r>
                  <a:rPr lang="zh-CN" altLang="en-US" sz="2000" dirty="0"/>
                  <a:t>对三个算子的可分离线性结构型约束凸优化问题：</a:t>
                </a:r>
                <a14:m>
                  <m:oMath xmlns:m="http://schemas.openxmlformats.org/officeDocument/2006/math">
                    <m:r>
                      <a:rPr lang="en-US" altLang="zh-CN" sz="2000" b="1" i="1" smtClean="0">
                        <a:latin typeface="Cambria Math"/>
                      </a:rPr>
                      <m:t>𝒎𝒊</m:t>
                    </m:r>
                    <m:sSub>
                      <m:sSubPr>
                        <m:ctrlPr>
                          <a:rPr lang="en-US" altLang="zh-CN" sz="2000" b="1" i="1" smtClean="0">
                            <a:latin typeface="Cambria Math" panose="02040503050406030204" pitchFamily="18" charset="0"/>
                          </a:rPr>
                        </m:ctrlPr>
                      </m:sSubPr>
                      <m:e>
                        <m:r>
                          <a:rPr lang="en-US" altLang="zh-CN" sz="2000" b="1" i="1" smtClean="0">
                            <a:latin typeface="Cambria Math"/>
                          </a:rPr>
                          <m:t>𝒏</m:t>
                        </m:r>
                      </m:e>
                      <m:sub>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𝒀</m:t>
                        </m:r>
                        <m:r>
                          <a:rPr lang="en-US" altLang="zh-CN" sz="2000" b="1" i="1" smtClean="0">
                            <a:latin typeface="Cambria Math"/>
                          </a:rPr>
                          <m:t>,</m:t>
                        </m:r>
                        <m:r>
                          <a:rPr lang="en-US" altLang="zh-CN" sz="2000" b="1" i="1" smtClean="0">
                            <a:latin typeface="Cambria Math"/>
                          </a:rPr>
                          <m:t>𝒛</m:t>
                        </m:r>
                        <m:r>
                          <a:rPr lang="en-US" altLang="zh-CN" sz="2000" b="1" i="1" smtClean="0">
                            <a:latin typeface="Cambria Math"/>
                          </a:rPr>
                          <m:t>∈</m:t>
                        </m:r>
                        <m:r>
                          <a:rPr lang="en-US" altLang="zh-CN" sz="2000" b="1" i="1" smtClean="0">
                            <a:latin typeface="Cambria Math"/>
                          </a:rPr>
                          <m:t>𝒁</m:t>
                        </m:r>
                      </m:sub>
                    </m:sSub>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𝒇</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𝒇</m:t>
                        </m:r>
                      </m:e>
                      <m:sub>
                        <m:r>
                          <a:rPr lang="en-US" altLang="zh-CN" sz="2000" b="1" i="1" smtClean="0">
                            <a:latin typeface="Cambria Math"/>
                          </a:rPr>
                          <m:t>𝟐</m:t>
                        </m:r>
                      </m:sub>
                    </m:sSub>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𝒇</m:t>
                        </m:r>
                      </m:e>
                      <m:sub>
                        <m:r>
                          <a:rPr lang="en-US" altLang="zh-CN" sz="2000" b="1" i="1" smtClean="0">
                            <a:latin typeface="Cambria Math"/>
                          </a:rPr>
                          <m:t>𝟑</m:t>
                        </m:r>
                      </m:sub>
                    </m:sSub>
                    <m:d>
                      <m:dPr>
                        <m:ctrlPr>
                          <a:rPr lang="en-US" altLang="zh-CN" sz="2000" b="1" i="1" smtClean="0">
                            <a:latin typeface="Cambria Math" panose="02040503050406030204" pitchFamily="18" charset="0"/>
                          </a:rPr>
                        </m:ctrlPr>
                      </m:dPr>
                      <m:e>
                        <m:r>
                          <a:rPr lang="en-US" altLang="zh-CN" sz="2000" b="1" i="1" smtClean="0">
                            <a:latin typeface="Cambria Math"/>
                          </a:rPr>
                          <m:t>𝒛</m:t>
                        </m:r>
                      </m:e>
                    </m:d>
                    <m:r>
                      <a:rPr lang="en-US" altLang="zh-CN" sz="2000" b="1" i="1" smtClean="0">
                        <a:latin typeface="Cambria Math"/>
                      </a:rPr>
                      <m:t>, </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𝑩𝒚</m:t>
                    </m:r>
                    <m:r>
                      <a:rPr lang="en-US" altLang="zh-CN" sz="2000" b="1" i="1" smtClean="0">
                        <a:latin typeface="Cambria Math"/>
                      </a:rPr>
                      <m:t>+</m:t>
                    </m:r>
                    <m:r>
                      <a:rPr lang="en-US" altLang="zh-CN" sz="2000" b="1" i="1" smtClean="0">
                        <a:latin typeface="Cambria Math"/>
                      </a:rPr>
                      <m:t>𝑪𝒛</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    (</m:t>
                    </m:r>
                    <m:r>
                      <a:rPr lang="en-US" altLang="zh-CN" sz="2000" b="1" i="1" smtClean="0">
                        <a:solidFill>
                          <a:srgbClr val="FF0000"/>
                        </a:solidFill>
                        <a:latin typeface="Cambria Math"/>
                      </a:rPr>
                      <m:t>𝒗</m:t>
                    </m:r>
                    <m:r>
                      <a:rPr lang="en-US" altLang="zh-CN" sz="2000" b="1" i="1" smtClean="0">
                        <a:solidFill>
                          <a:srgbClr val="FF0000"/>
                        </a:solidFill>
                        <a:latin typeface="Cambria Math"/>
                      </a:rPr>
                      <m:t>𝟕</m:t>
                    </m:r>
                    <m:r>
                      <a:rPr lang="en-US" altLang="zh-CN" sz="2000" b="1" i="1" smtClean="0">
                        <a:solidFill>
                          <a:srgbClr val="FF0000"/>
                        </a:solidFill>
                        <a:latin typeface="Cambria Math"/>
                      </a:rPr>
                      <m:t>)</m:t>
                    </m:r>
                  </m:oMath>
                </a14:m>
                <a:r>
                  <a:rPr lang="zh-CN" altLang="en-US" sz="2000" b="1" dirty="0"/>
                  <a:t>也有类似的结果，其最优性条件可表示成一个单调的混合变分不等式</a:t>
                </a:r>
                <a:endParaRPr lang="en-US" altLang="zh-CN" sz="20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r="-661" b="-1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526270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变分不等式</a:t>
            </a:r>
            <a:r>
              <a:rPr lang="en-US" altLang="zh-CN" dirty="0"/>
              <a:t>(</a:t>
            </a:r>
            <a:r>
              <a:rPr lang="en-US" altLang="zh-CN" dirty="0" err="1"/>
              <a:t>Variational</a:t>
            </a:r>
            <a:r>
              <a:rPr lang="en-US" altLang="zh-CN" dirty="0"/>
              <a:t> Inequalities)</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𝒘</m:t>
                          </m:r>
                        </m:e>
                        <m:sup>
                          <m:r>
                            <a:rPr lang="en-US" altLang="zh-CN" sz="2000" b="1" i="1" smtClean="0">
                              <a:latin typeface="Cambria Math"/>
                            </a:rPr>
                            <m:t>∗</m:t>
                          </m:r>
                        </m:sup>
                      </m:sSup>
                      <m:r>
                        <a:rPr lang="en-US" altLang="zh-CN" sz="2000" b="1" i="1" smtClean="0">
                          <a:latin typeface="Cambria Math"/>
                        </a:rPr>
                        <m:t>∈</m:t>
                      </m:r>
                      <m:r>
                        <a:rPr lang="en-US" altLang="zh-CN" sz="2000" b="1" i="0" smtClean="0">
                          <a:latin typeface="Cambria Math"/>
                        </a:rPr>
                        <m:t>𝛀</m:t>
                      </m:r>
                      <m:r>
                        <a:rPr lang="en-US" altLang="zh-CN" sz="2000" b="1" i="0"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𝒖</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𝒖</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𝒘</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𝒘</m:t>
                                  </m:r>
                                </m:e>
                                <m:sup>
                                  <m:r>
                                    <a:rPr lang="en-US" altLang="zh-CN" sz="2000" b="1" i="1" smtClean="0">
                                      <a:latin typeface="Cambria Math"/>
                                    </a:rPr>
                                    <m:t>∗</m:t>
                                  </m:r>
                                </m:sup>
                              </m:sSup>
                            </m:e>
                          </m:d>
                        </m:e>
                        <m:sup>
                          <m:r>
                            <a:rPr lang="en-US" altLang="zh-CN" sz="2000" b="1" i="1" smtClean="0">
                              <a:latin typeface="Cambria Math"/>
                            </a:rPr>
                            <m:t>𝑻</m:t>
                          </m:r>
                        </m:sup>
                      </m:sSup>
                      <m:r>
                        <a:rPr lang="en-US" altLang="zh-CN" sz="2000" b="1" i="1" smtClean="0">
                          <a:latin typeface="Cambria Math"/>
                        </a:rPr>
                        <m:t>𝑭</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𝒘</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𝒘</m:t>
                      </m:r>
                      <m:r>
                        <a:rPr lang="en-US" altLang="zh-CN" sz="2000" b="1" i="1" smtClean="0">
                          <a:latin typeface="Cambria Math"/>
                        </a:rPr>
                        <m:t>∈</m:t>
                      </m:r>
                      <m:r>
                        <a:rPr lang="en-US" altLang="zh-CN" sz="2000" b="1" i="0" smtClean="0">
                          <a:latin typeface="Cambria Math"/>
                        </a:rPr>
                        <m:t>𝛀</m:t>
                      </m:r>
                      <m:r>
                        <a:rPr lang="en-US" altLang="zh-CN" sz="2000" b="1" i="0" smtClean="0">
                          <a:latin typeface="Cambria Math"/>
                        </a:rPr>
                        <m:t>    (</m:t>
                      </m:r>
                      <m:r>
                        <a:rPr lang="en-US" altLang="zh-CN" sz="2000" b="1" i="1" smtClean="0">
                          <a:solidFill>
                            <a:srgbClr val="FF0000"/>
                          </a:solidFill>
                          <a:latin typeface="Cambria Math"/>
                        </a:rPr>
                        <m:t>𝒗</m:t>
                      </m:r>
                      <m:r>
                        <a:rPr lang="en-US" altLang="zh-CN" sz="2000" b="1" i="1" smtClean="0">
                          <a:solidFill>
                            <a:srgbClr val="FF0000"/>
                          </a:solidFill>
                          <a:latin typeface="Cambria Math"/>
                        </a:rPr>
                        <m:t>𝟖</m:t>
                      </m:r>
                      <m:r>
                        <a:rPr lang="en-US" altLang="zh-CN" sz="2000" b="1" i="1" smtClean="0">
                          <a:solidFill>
                            <a:srgbClr val="FF0000"/>
                          </a:solidFill>
                          <a:latin typeface="Cambria Math"/>
                        </a:rPr>
                        <m:t>)</m:t>
                      </m:r>
                    </m:oMath>
                  </m:oMathPara>
                </a14:m>
                <a:endParaRPr lang="en-US" altLang="zh-CN" sz="2000" dirty="0">
                  <a:solidFill>
                    <a:srgbClr val="FF0000"/>
                  </a:solidFill>
                </a:endParaRPr>
              </a:p>
              <a:p>
                <a:pPr marL="0" indent="0" algn="ctr">
                  <a:buNone/>
                </a:pPr>
                <a:r>
                  <a:rPr lang="zh-CN" altLang="en-US" sz="2000" dirty="0"/>
                  <a:t>这里</a:t>
                </a:r>
                <a14:m>
                  <m:oMath xmlns:m="http://schemas.openxmlformats.org/officeDocument/2006/math">
                    <m:r>
                      <a:rPr lang="en-US" altLang="zh-CN" sz="2000" b="1" i="1" smtClean="0">
                        <a:latin typeface="Cambria Math"/>
                      </a:rPr>
                      <m:t>𝒖</m:t>
                    </m:r>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𝒙</m:t>
                            </m:r>
                          </m:num>
                          <m:den>
                            <m:eqArr>
                              <m:eqArrPr>
                                <m:ctrlPr>
                                  <a:rPr lang="en-US" altLang="zh-CN" sz="2000" b="1" i="1" smtClean="0">
                                    <a:latin typeface="Cambria Math" panose="02040503050406030204" pitchFamily="18" charset="0"/>
                                  </a:rPr>
                                </m:ctrlPr>
                              </m:eqArrPr>
                              <m:e>
                                <m:r>
                                  <a:rPr lang="en-US" altLang="zh-CN" sz="2000" b="1" i="1" smtClean="0">
                                    <a:latin typeface="Cambria Math"/>
                                  </a:rPr>
                                  <m:t>𝒚</m:t>
                                </m:r>
                              </m:e>
                              <m:e>
                                <m:r>
                                  <a:rPr lang="en-US" altLang="zh-CN" sz="2000" b="1" i="1" smtClean="0">
                                    <a:latin typeface="Cambria Math"/>
                                  </a:rPr>
                                  <m:t>𝒛</m:t>
                                </m:r>
                              </m:e>
                            </m:eqArr>
                          </m:den>
                        </m:f>
                      </m:e>
                    </m:d>
                    <m:r>
                      <a:rPr lang="en-US" altLang="zh-CN" sz="2000" b="1" i="1" smtClean="0">
                        <a:latin typeface="Cambria Math"/>
                      </a:rPr>
                      <m:t>, </m:t>
                    </m:r>
                    <m:r>
                      <a:rPr lang="en-US" altLang="zh-CN" sz="2000" b="1" i="1" smtClean="0">
                        <a:latin typeface="Cambria Math"/>
                      </a:rPr>
                      <m:t>𝒘</m:t>
                    </m:r>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𝒙</m:t>
                            </m:r>
                          </m:num>
                          <m:den>
                            <m:eqArr>
                              <m:eqArrPr>
                                <m:ctrlPr>
                                  <a:rPr lang="en-US" altLang="zh-CN" sz="2000" b="1" i="1" smtClean="0">
                                    <a:latin typeface="Cambria Math" panose="02040503050406030204" pitchFamily="18" charset="0"/>
                                  </a:rPr>
                                </m:ctrlPr>
                              </m:eqArrPr>
                              <m:e>
                                <m:r>
                                  <a:rPr lang="en-US" altLang="zh-CN" sz="2000" b="1" i="1" smtClean="0">
                                    <a:latin typeface="Cambria Math"/>
                                  </a:rPr>
                                  <m:t>𝒚</m:t>
                                </m:r>
                              </m:e>
                              <m:e>
                                <m:r>
                                  <a:rPr lang="en-US" altLang="zh-CN" sz="2000" b="1" i="1" smtClean="0">
                                    <a:latin typeface="Cambria Math"/>
                                  </a:rPr>
                                  <m:t>𝒛</m:t>
                                </m:r>
                              </m:e>
                              <m:e>
                                <m:r>
                                  <a:rPr lang="en-US" altLang="zh-CN" sz="2000" b="1" i="1" smtClean="0">
                                    <a:latin typeface="Cambria Math"/>
                                  </a:rPr>
                                  <m:t>𝝀</m:t>
                                </m:r>
                              </m:e>
                            </m:eqArr>
                          </m:den>
                        </m:f>
                      </m:e>
                    </m:d>
                    <m:r>
                      <a:rPr lang="en-US" altLang="zh-CN" sz="2000" b="1" i="1" smtClean="0">
                        <a:latin typeface="Cambria Math"/>
                      </a:rPr>
                      <m:t>, </m:t>
                    </m:r>
                    <m:r>
                      <a:rPr lang="en-US" altLang="zh-CN" sz="2000" b="1" i="1" smtClean="0">
                        <a:latin typeface="Cambria Math"/>
                      </a:rPr>
                      <m:t>𝑭</m:t>
                    </m:r>
                    <m:d>
                      <m:dPr>
                        <m:ctrlPr>
                          <a:rPr lang="en-US" altLang="zh-CN" sz="2000" b="1" i="1" smtClean="0">
                            <a:latin typeface="Cambria Math" panose="02040503050406030204" pitchFamily="18" charset="0"/>
                          </a:rPr>
                        </m:ctrlPr>
                      </m:dPr>
                      <m:e>
                        <m:r>
                          <a:rPr lang="en-US" altLang="zh-CN" sz="2000" b="1" i="1" smtClean="0">
                            <a:latin typeface="Cambria Math"/>
                          </a:rPr>
                          <m:t>𝒘</m:t>
                        </m:r>
                      </m:e>
                    </m:d>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𝑨</m:t>
                                </m:r>
                              </m:e>
                              <m:sup>
                                <m:r>
                                  <a:rPr lang="en-US" altLang="zh-CN" sz="2000" b="1" i="1" smtClean="0">
                                    <a:latin typeface="Cambria Math"/>
                                  </a:rPr>
                                  <m:t>𝑻</m:t>
                                </m:r>
                              </m:sup>
                            </m:sSup>
                            <m:r>
                              <a:rPr lang="en-US" altLang="zh-CN" sz="2000" b="1" i="1" smtClean="0">
                                <a:latin typeface="Cambria Math"/>
                              </a:rPr>
                              <m:t>𝝀</m:t>
                            </m:r>
                          </m:num>
                          <m:den>
                            <m:eqArr>
                              <m:eqArrPr>
                                <m:ctrlPr>
                                  <a:rPr lang="en-US" altLang="zh-CN" sz="2000" b="1" i="1" smtClean="0">
                                    <a:latin typeface="Cambria Math" panose="02040503050406030204" pitchFamily="18" charset="0"/>
                                  </a:rPr>
                                </m:ctrlPr>
                              </m:eqArrPr>
                              <m:e>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𝑻</m:t>
                                    </m:r>
                                  </m:sup>
                                </m:sSup>
                                <m:r>
                                  <a:rPr lang="en-US" altLang="zh-CN" sz="2000" b="1" i="1" smtClean="0">
                                    <a:latin typeface="Cambria Math"/>
                                  </a:rPr>
                                  <m:t>𝝀</m:t>
                                </m:r>
                              </m:e>
                              <m:e>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𝑪</m:t>
                                    </m:r>
                                  </m:e>
                                  <m:sup>
                                    <m:r>
                                      <a:rPr lang="en-US" altLang="zh-CN" sz="2000" b="1" i="1" smtClean="0">
                                        <a:latin typeface="Cambria Math"/>
                                      </a:rPr>
                                      <m:t>𝑻</m:t>
                                    </m:r>
                                  </m:sup>
                                </m:sSup>
                                <m:r>
                                  <a:rPr lang="en-US" altLang="zh-CN" sz="2000" b="1" i="1" smtClean="0">
                                    <a:latin typeface="Cambria Math"/>
                                  </a:rPr>
                                  <m:t>𝝀</m:t>
                                </m:r>
                              </m:e>
                              <m:e>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𝑩𝒚</m:t>
                                </m:r>
                                <m:r>
                                  <a:rPr lang="en-US" altLang="zh-CN" sz="2000" b="1" i="1" smtClean="0">
                                    <a:latin typeface="Cambria Math"/>
                                  </a:rPr>
                                  <m:t>+</m:t>
                                </m:r>
                                <m:r>
                                  <a:rPr lang="en-US" altLang="zh-CN" sz="2000" b="1" i="1" smtClean="0">
                                    <a:latin typeface="Cambria Math"/>
                                  </a:rPr>
                                  <m:t>𝑪𝒛</m:t>
                                </m:r>
                                <m:r>
                                  <a:rPr lang="en-US" altLang="zh-CN" sz="2000" b="1" i="1" smtClean="0">
                                    <a:latin typeface="Cambria Math"/>
                                  </a:rPr>
                                  <m:t>−</m:t>
                                </m:r>
                                <m:r>
                                  <a:rPr lang="en-US" altLang="zh-CN" sz="2000" b="1" i="1" smtClean="0">
                                    <a:latin typeface="Cambria Math"/>
                                  </a:rPr>
                                  <m:t>𝒃</m:t>
                                </m:r>
                              </m:e>
                            </m:eqArr>
                          </m:den>
                        </m:f>
                      </m:e>
                    </m:d>
                    <m:r>
                      <a:rPr lang="en-US" altLang="zh-CN" sz="2000" b="1" i="1" smtClean="0">
                        <a:latin typeface="Cambria Math"/>
                      </a:rPr>
                      <m:t>               </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a:rPr>
                          <m:t>𝒗</m:t>
                        </m:r>
                        <m:r>
                          <a:rPr lang="en-US" altLang="zh-CN" sz="2000" b="1" i="1" smtClean="0">
                            <a:solidFill>
                              <a:srgbClr val="FF0000"/>
                            </a:solidFill>
                            <a:latin typeface="Cambria Math"/>
                          </a:rPr>
                          <m:t>𝟗</m:t>
                        </m:r>
                      </m:e>
                    </m:d>
                  </m:oMath>
                </a14:m>
                <a:endParaRPr lang="en-US" altLang="zh-CN" sz="2000" b="1" dirty="0"/>
              </a:p>
              <a:p>
                <a:pPr marL="0" indent="0" algn="ctr">
                  <a:buNone/>
                </a:pP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𝒖</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𝒇</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𝒇</m:t>
                        </m:r>
                      </m:e>
                      <m:sub>
                        <m:r>
                          <a:rPr lang="en-US" altLang="zh-CN" sz="2000" b="1" i="1" smtClean="0">
                            <a:latin typeface="Cambria Math"/>
                          </a:rPr>
                          <m:t>𝟐</m:t>
                        </m:r>
                      </m:sub>
                    </m:sSub>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𝒇</m:t>
                        </m:r>
                      </m:e>
                      <m:sub>
                        <m:r>
                          <a:rPr lang="en-US" altLang="zh-CN" sz="2000" b="1" i="1" smtClean="0">
                            <a:latin typeface="Cambria Math"/>
                          </a:rPr>
                          <m:t>𝟑</m:t>
                        </m:r>
                      </m:sub>
                    </m:sSub>
                    <m:d>
                      <m:dPr>
                        <m:ctrlPr>
                          <a:rPr lang="en-US" altLang="zh-CN" sz="2000" b="1" i="1" smtClean="0">
                            <a:latin typeface="Cambria Math" panose="02040503050406030204" pitchFamily="18" charset="0"/>
                          </a:rPr>
                        </m:ctrlPr>
                      </m:dPr>
                      <m:e>
                        <m:r>
                          <a:rPr lang="en-US" altLang="zh-CN" sz="2000" b="1" i="1" smtClean="0">
                            <a:latin typeface="Cambria Math"/>
                          </a:rPr>
                          <m:t>𝒛</m:t>
                        </m:r>
                      </m:e>
                    </m:d>
                    <m:r>
                      <a:rPr lang="en-US" altLang="zh-CN" sz="2000" b="1" i="1" smtClean="0">
                        <a:latin typeface="Cambria Math"/>
                      </a:rPr>
                      <m:t>, </m:t>
                    </m:r>
                    <m:r>
                      <a:rPr lang="en-US" altLang="zh-CN" sz="2000" b="1" i="0" smtClean="0">
                        <a:latin typeface="Cambria Math"/>
                      </a:rPr>
                      <m:t>𝛀</m:t>
                    </m:r>
                    <m:r>
                      <a:rPr lang="en-US" altLang="zh-CN" sz="2000" b="1" i="0"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𝒀</m:t>
                    </m:r>
                    <m:r>
                      <a:rPr lang="en-US" altLang="zh-CN" sz="2000" b="1" i="1" smtClean="0">
                        <a:latin typeface="Cambria Math"/>
                      </a:rPr>
                      <m:t>×</m:t>
                    </m:r>
                    <m:r>
                      <a:rPr lang="en-US" altLang="zh-CN" sz="2000" b="1" i="1" smtClean="0">
                        <a:latin typeface="Cambria Math"/>
                      </a:rPr>
                      <m:t>𝒁</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𝒎</m:t>
                        </m:r>
                      </m:sup>
                    </m:sSup>
                    <m:r>
                      <a:rPr lang="en-US" altLang="zh-CN" sz="2000" b="1" i="1" smtClean="0">
                        <a:latin typeface="Cambria Math"/>
                      </a:rPr>
                      <m:t> </m:t>
                    </m:r>
                    <m:r>
                      <a:rPr lang="en-US" altLang="zh-CN" sz="2000" b="1" i="1" smtClean="0">
                        <a:solidFill>
                          <a:srgbClr val="FF0000"/>
                        </a:solidFill>
                        <a:latin typeface="Cambria Math"/>
                      </a:rPr>
                      <m:t>(</m:t>
                    </m:r>
                    <m:r>
                      <a:rPr lang="en-US" altLang="zh-CN" sz="2000" b="1" i="1" smtClean="0">
                        <a:solidFill>
                          <a:srgbClr val="FF0000"/>
                        </a:solidFill>
                        <a:latin typeface="Cambria Math"/>
                      </a:rPr>
                      <m:t>𝒗</m:t>
                    </m:r>
                    <m:r>
                      <a:rPr lang="en-US" altLang="zh-CN" sz="2000" b="1" i="1" smtClean="0">
                        <a:solidFill>
                          <a:srgbClr val="FF0000"/>
                        </a:solidFill>
                        <a:latin typeface="Cambria Math"/>
                      </a:rPr>
                      <m:t>𝟏𝟎</m:t>
                    </m:r>
                    <m:r>
                      <a:rPr lang="en-US" altLang="zh-CN" sz="2000" b="1" i="1" smtClean="0">
                        <a:latin typeface="Cambria Math"/>
                      </a:rPr>
                      <m:t>)</m:t>
                    </m:r>
                  </m:oMath>
                </a14:m>
                <a:r>
                  <a:rPr lang="zh-CN" altLang="en-US" sz="2000" dirty="0"/>
                  <a:t> </a:t>
                </a:r>
                <a:endParaRPr lang="en-US" altLang="zh-CN" sz="2000" dirty="0"/>
              </a:p>
              <a:p>
                <a:r>
                  <a:rPr lang="zh-CN" altLang="en-US" sz="2000" dirty="0"/>
                  <a:t>注意，上述两个算子可分离结构型约束优化问题，可以用相当有效的交替方向乘子法</a:t>
                </a:r>
                <a:r>
                  <a:rPr lang="en-US" altLang="zh-CN" sz="2000" dirty="0"/>
                  <a:t>(ADMM)</a:t>
                </a:r>
                <a:r>
                  <a:rPr lang="zh-CN" altLang="en-US" sz="2000" dirty="0"/>
                  <a:t>求解</a:t>
                </a:r>
                <a:r>
                  <a:rPr lang="en-US" altLang="zh-CN" sz="2000" dirty="0">
                    <a:solidFill>
                      <a:srgbClr val="FF0000"/>
                    </a:solidFill>
                  </a:rPr>
                  <a:t>(R1)</a:t>
                </a:r>
                <a:r>
                  <a:rPr lang="zh-CN" altLang="en-US" sz="2000" dirty="0"/>
                  <a:t>，而直接将</a:t>
                </a:r>
                <a:r>
                  <a:rPr lang="en-US" altLang="zh-CN" sz="2000" dirty="0"/>
                  <a:t>ADMM</a:t>
                </a:r>
                <a:r>
                  <a:rPr lang="zh-CN" altLang="en-US" sz="2000" dirty="0"/>
                  <a:t>推广到求解三个算子可分离结构约束凸优化问题</a:t>
                </a:r>
                <a14:m>
                  <m:oMath xmlns:m="http://schemas.openxmlformats.org/officeDocument/2006/math">
                    <m:r>
                      <a:rPr lang="en-US" altLang="zh-CN" sz="2000" b="1" i="1" smtClean="0">
                        <a:latin typeface="Cambria Math"/>
                      </a:rPr>
                      <m:t>(</m:t>
                    </m:r>
                    <m:r>
                      <a:rPr lang="en-US" altLang="zh-CN" sz="2000" b="1" i="1" smtClean="0">
                        <a:latin typeface="Cambria Math"/>
                      </a:rPr>
                      <m:t>𝒗</m:t>
                    </m:r>
                    <m:r>
                      <a:rPr lang="en-US" altLang="zh-CN" sz="2000" b="1" i="1" smtClean="0">
                        <a:latin typeface="Cambria Math"/>
                      </a:rPr>
                      <m:t>𝟖</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𝟏𝟎</m:t>
                    </m:r>
                    <m:r>
                      <a:rPr lang="en-US" altLang="zh-CN" sz="2000" b="1" i="1" smtClean="0">
                        <a:latin typeface="Cambria Math"/>
                      </a:rPr>
                      <m:t>)</m:t>
                    </m:r>
                  </m:oMath>
                </a14:m>
                <a:r>
                  <a:rPr lang="en-US" altLang="zh-CN" sz="2000" dirty="0"/>
                  <a:t>,</a:t>
                </a:r>
                <a:r>
                  <a:rPr lang="zh-CN" altLang="en-US" sz="2000" dirty="0"/>
                  <a:t>已有结果</a:t>
                </a:r>
                <a:r>
                  <a:rPr lang="en-US" altLang="zh-CN" sz="2000" dirty="0">
                    <a:solidFill>
                      <a:srgbClr val="FF0000"/>
                    </a:solidFill>
                  </a:rPr>
                  <a:t>(R2)</a:t>
                </a:r>
                <a:r>
                  <a:rPr lang="zh-CN" altLang="en-US" sz="2000" dirty="0"/>
                  <a:t>表明这不一定收敛，因此，对多于两个算子的可分离约束凸最优化问题，需要用一些基于变分不等式的预测校正方法去处理</a:t>
                </a:r>
                <a:r>
                  <a:rPr lang="en-US" altLang="zh-CN" sz="2000" dirty="0">
                    <a:solidFill>
                      <a:srgbClr val="FF0000"/>
                    </a:solidFill>
                  </a:rPr>
                  <a:t>(R3,R4)</a:t>
                </a:r>
                <a:r>
                  <a:rPr lang="zh-CN" altLang="en-US" sz="2000" dirty="0"/>
                  <a:t>。</a:t>
                </a:r>
                <a:endParaRPr lang="en-US" altLang="zh-CN" sz="2000" dirty="0"/>
              </a:p>
              <a:p>
                <a:r>
                  <a:rPr lang="zh-CN" altLang="en-US" sz="2000" dirty="0"/>
                  <a:t>这些变分不等式本质上与</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𝒗</m:t>
                    </m:r>
                    <m:r>
                      <a:rPr lang="en-US" altLang="zh-CN" sz="2000" i="1">
                        <a:solidFill>
                          <a:srgbClr val="FF0000"/>
                        </a:solidFill>
                        <a:latin typeface="Cambria Math"/>
                      </a:rPr>
                      <m:t>𝟎</m:t>
                    </m:r>
                    <m:r>
                      <a:rPr lang="en-US" altLang="zh-CN" sz="2000" i="1">
                        <a:solidFill>
                          <a:srgbClr val="FF0000"/>
                        </a:solidFill>
                        <a:latin typeface="Cambria Math"/>
                      </a:rPr>
                      <m:t>)</m:t>
                    </m:r>
                  </m:oMath>
                </a14:m>
                <a:r>
                  <a:rPr lang="zh-CN" altLang="en-US" sz="2000" dirty="0"/>
                  <a:t>没有区别，因此，可以用针对</a:t>
                </a:r>
                <a14:m>
                  <m:oMath xmlns:m="http://schemas.openxmlformats.org/officeDocument/2006/math">
                    <m:r>
                      <a:rPr lang="en-US" altLang="zh-CN" sz="2000" i="1">
                        <a:solidFill>
                          <a:srgbClr val="FF0000"/>
                        </a:solidFill>
                        <a:latin typeface="Cambria Math"/>
                      </a:rPr>
                      <m:t>(</m:t>
                    </m:r>
                    <m:r>
                      <a:rPr lang="en-US" altLang="zh-CN" sz="2000" i="1">
                        <a:solidFill>
                          <a:srgbClr val="FF0000"/>
                        </a:solidFill>
                        <a:latin typeface="Cambria Math"/>
                      </a:rPr>
                      <m:t>𝒗</m:t>
                    </m:r>
                    <m:r>
                      <a:rPr lang="en-US" altLang="zh-CN" sz="2000" i="1">
                        <a:solidFill>
                          <a:srgbClr val="FF0000"/>
                        </a:solidFill>
                        <a:latin typeface="Cambria Math"/>
                      </a:rPr>
                      <m:t>𝟎</m:t>
                    </m:r>
                    <m:r>
                      <a:rPr lang="en-US" altLang="zh-CN" sz="2000" i="1">
                        <a:solidFill>
                          <a:srgbClr val="FF0000"/>
                        </a:solidFill>
                        <a:latin typeface="Cambria Math"/>
                      </a:rPr>
                      <m:t>)</m:t>
                    </m:r>
                  </m:oMath>
                </a14:m>
                <a:r>
                  <a:rPr lang="zh-CN" altLang="en-US" sz="2000" dirty="0"/>
                  <a:t>收缩算法的成果应用到这些变分不等式上。</a:t>
                </a:r>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r="-529"/>
                </a:stretch>
              </a:blipFill>
            </p:spPr>
            <p:txBody>
              <a:bodyPr/>
              <a:lstStyle/>
              <a:p>
                <a:r>
                  <a:rPr lang="zh-CN" altLang="en-US">
                    <a:noFill/>
                  </a:rPr>
                  <a:t> </a:t>
                </a:r>
              </a:p>
            </p:txBody>
          </p:sp>
        </mc:Fallback>
      </mc:AlternateContent>
      <p:sp>
        <p:nvSpPr>
          <p:cNvPr id="4" name="Rectangle 3"/>
          <p:cNvSpPr/>
          <p:nvPr/>
        </p:nvSpPr>
        <p:spPr>
          <a:xfrm>
            <a:off x="488950" y="5122510"/>
            <a:ext cx="8640514" cy="430887"/>
          </a:xfrm>
          <a:prstGeom prst="rect">
            <a:avLst/>
          </a:prstGeom>
        </p:spPr>
        <p:txBody>
          <a:bodyPr wrap="square">
            <a:spAutoFit/>
          </a:bodyPr>
          <a:lstStyle/>
          <a:p>
            <a:pPr algn="l"/>
            <a:r>
              <a:rPr lang="en-US" altLang="zh-CN" sz="1100" dirty="0">
                <a:solidFill>
                  <a:srgbClr val="FF0000"/>
                </a:solidFill>
              </a:rPr>
              <a:t>R1. </a:t>
            </a:r>
            <a:r>
              <a:rPr lang="en-US" altLang="zh-CN" sz="1100" dirty="0">
                <a:solidFill>
                  <a:srgbClr val="6600FF"/>
                </a:solidFill>
              </a:rPr>
              <a:t>R. </a:t>
            </a:r>
            <a:r>
              <a:rPr lang="en-US" altLang="zh-CN" sz="1100" dirty="0" err="1">
                <a:solidFill>
                  <a:srgbClr val="6600FF"/>
                </a:solidFill>
              </a:rPr>
              <a:t>Glowinski</a:t>
            </a:r>
            <a:r>
              <a:rPr lang="en-US" altLang="zh-CN" sz="1100" dirty="0">
                <a:solidFill>
                  <a:srgbClr val="6600FF"/>
                </a:solidFill>
              </a:rPr>
              <a:t>, Numerical Methods for Nonlinear </a:t>
            </a:r>
            <a:r>
              <a:rPr lang="en-US" altLang="zh-CN" sz="1100" dirty="0" err="1">
                <a:solidFill>
                  <a:srgbClr val="6600FF"/>
                </a:solidFill>
              </a:rPr>
              <a:t>Variational</a:t>
            </a:r>
            <a:r>
              <a:rPr lang="en-US" altLang="zh-CN" sz="1100" dirty="0">
                <a:solidFill>
                  <a:srgbClr val="6600FF"/>
                </a:solidFill>
              </a:rPr>
              <a:t> Problems, Springer-</a:t>
            </a:r>
            <a:r>
              <a:rPr lang="en-US" altLang="zh-CN" sz="1100" dirty="0" err="1">
                <a:solidFill>
                  <a:srgbClr val="6600FF"/>
                </a:solidFill>
              </a:rPr>
              <a:t>Verlag</a:t>
            </a:r>
            <a:r>
              <a:rPr lang="en-US" altLang="zh-CN" sz="1100" dirty="0">
                <a:solidFill>
                  <a:srgbClr val="6600FF"/>
                </a:solidFill>
              </a:rPr>
              <a:t>, New York, Berlin, Heidelberg, Tokyo, 1984.</a:t>
            </a:r>
            <a:endParaRPr lang="zh-CN" altLang="en-US" sz="1100" dirty="0">
              <a:solidFill>
                <a:srgbClr val="6600FF"/>
              </a:solidFill>
            </a:endParaRPr>
          </a:p>
        </p:txBody>
      </p:sp>
      <p:sp>
        <p:nvSpPr>
          <p:cNvPr id="5" name="Rectangle 4"/>
          <p:cNvSpPr/>
          <p:nvPr/>
        </p:nvSpPr>
        <p:spPr>
          <a:xfrm>
            <a:off x="488950" y="5554558"/>
            <a:ext cx="9226550" cy="430887"/>
          </a:xfrm>
          <a:prstGeom prst="rect">
            <a:avLst/>
          </a:prstGeom>
        </p:spPr>
        <p:txBody>
          <a:bodyPr wrap="square">
            <a:spAutoFit/>
          </a:bodyPr>
          <a:lstStyle/>
          <a:p>
            <a:pPr algn="l"/>
            <a:r>
              <a:rPr lang="en-US" altLang="zh-CN" sz="1100" dirty="0">
                <a:solidFill>
                  <a:srgbClr val="FF0000"/>
                </a:solidFill>
              </a:rPr>
              <a:t>R2. </a:t>
            </a:r>
            <a:r>
              <a:rPr lang="en-US" altLang="zh-CN" sz="1100" dirty="0">
                <a:solidFill>
                  <a:srgbClr val="CC00CC"/>
                </a:solidFill>
              </a:rPr>
              <a:t>C. H. Chen, B. S. He, Y. Y. Ye and X. M. Yuan, The direct extension of ADMM for multi-block convex minimization problems is not necessarily convergent, Online published in Mathematical Programming, Series A</a:t>
            </a:r>
            <a:endParaRPr lang="zh-CN" altLang="en-US" sz="1100" dirty="0">
              <a:solidFill>
                <a:srgbClr val="CC00CC"/>
              </a:solidFill>
            </a:endParaRPr>
          </a:p>
        </p:txBody>
      </p:sp>
      <p:sp>
        <p:nvSpPr>
          <p:cNvPr id="7" name="Rectangle 6"/>
          <p:cNvSpPr/>
          <p:nvPr/>
        </p:nvSpPr>
        <p:spPr>
          <a:xfrm>
            <a:off x="479425" y="5985445"/>
            <a:ext cx="9236075" cy="936104"/>
          </a:xfrm>
          <a:prstGeom prst="rect">
            <a:avLst/>
          </a:prstGeom>
        </p:spPr>
        <p:txBody>
          <a:bodyPr wrap="square">
            <a:spAutoFit/>
          </a:bodyPr>
          <a:lstStyle/>
          <a:p>
            <a:pPr algn="l"/>
            <a:r>
              <a:rPr lang="en-US" altLang="zh-CN" sz="1100" dirty="0">
                <a:solidFill>
                  <a:srgbClr val="FF0000"/>
                </a:solidFill>
              </a:rPr>
              <a:t>R3. </a:t>
            </a:r>
            <a:r>
              <a:rPr lang="en-US" altLang="zh-CN" sz="1100" dirty="0">
                <a:solidFill>
                  <a:srgbClr val="0000FF"/>
                </a:solidFill>
              </a:rPr>
              <a:t>B. S. He, M. Tao and X.M. Yuan, Alternating direction method with Gaussian back substitution for separable convex programming, SIAM Journal on Optimization 22, 313-340,2012.</a:t>
            </a:r>
          </a:p>
          <a:p>
            <a:pPr algn="l"/>
            <a:endParaRPr lang="en-US" altLang="zh-CN" sz="1100" dirty="0">
              <a:solidFill>
                <a:srgbClr val="0000FF"/>
              </a:solidFill>
            </a:endParaRPr>
          </a:p>
          <a:p>
            <a:pPr algn="l"/>
            <a:r>
              <a:rPr lang="en-US" altLang="zh-CN" sz="1100" dirty="0">
                <a:solidFill>
                  <a:srgbClr val="FF0000"/>
                </a:solidFill>
              </a:rPr>
              <a:t>R4. </a:t>
            </a:r>
            <a:r>
              <a:rPr lang="en-US" altLang="zh-CN" sz="1100" dirty="0">
                <a:solidFill>
                  <a:srgbClr val="0000FF"/>
                </a:solidFill>
              </a:rPr>
              <a:t>B.S. He, M. Tao and X.M. Yuan, A splitting method for separable convex programming, IMA Journal of Numerical Analysis, 31, 394-426, 2015.</a:t>
            </a:r>
            <a:endParaRPr lang="zh-CN" altLang="en-US" sz="1100" dirty="0">
              <a:solidFill>
                <a:srgbClr val="0000FF"/>
              </a:solidFill>
            </a:endParaRPr>
          </a:p>
        </p:txBody>
      </p:sp>
    </p:spTree>
    <p:extLst>
      <p:ext uri="{BB962C8B-B14F-4D97-AF65-F5344CB8AC3E}">
        <p14:creationId xmlns:p14="http://schemas.microsoft.com/office/powerpoint/2010/main" val="85519998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7" grpId="0"/>
    </p:bldLst>
  </p:timing>
</p:sld>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3052</TotalTime>
  <Words>6298</Words>
  <Application>Microsoft Office PowerPoint</Application>
  <PresentationFormat>自定义</PresentationFormat>
  <Paragraphs>531</Paragraphs>
  <Slides>48</Slides>
  <Notes>0</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48</vt:i4>
      </vt:variant>
    </vt:vector>
  </HeadingPairs>
  <TitlesOfParts>
    <vt:vector size="64" baseType="lpstr">
      <vt:lpstr>-apple-system</vt:lpstr>
      <vt:lpstr>PingFang SC</vt:lpstr>
      <vt:lpstr>TwCenMT-Regular</vt:lpstr>
      <vt:lpstr>隶书</vt:lpstr>
      <vt:lpstr>宋体</vt:lpstr>
      <vt:lpstr>Arial</vt:lpstr>
      <vt:lpstr>Bookman Old Style</vt:lpstr>
      <vt:lpstr>Cambria Math</vt:lpstr>
      <vt:lpstr>Georgia</vt:lpstr>
      <vt:lpstr>Tahoma</vt:lpstr>
      <vt:lpstr>Times New Roman</vt:lpstr>
      <vt:lpstr>Wingdings</vt:lpstr>
      <vt:lpstr>Motorola</vt:lpstr>
      <vt:lpstr>自定义设计方案</vt:lpstr>
      <vt:lpstr>1_Motorola</vt:lpstr>
      <vt:lpstr>1_自定义设计方案</vt:lpstr>
      <vt:lpstr>组合优化与凸优化 第8章 复合优化与智能优化</vt:lpstr>
      <vt:lpstr>回顾</vt:lpstr>
      <vt:lpstr>回顾</vt:lpstr>
      <vt:lpstr>回顾</vt:lpstr>
      <vt:lpstr>复合优化问题</vt:lpstr>
      <vt:lpstr>变分不等式(Variational Inequalities)</vt:lpstr>
      <vt:lpstr>变分不等式(Variational Inequalities)</vt:lpstr>
      <vt:lpstr>变分不等式(Variational Inequalities)</vt:lpstr>
      <vt:lpstr>变分不等式(Variational Inequalities)</vt:lpstr>
      <vt:lpstr>Proximal Point Algorithms(PPA)算法</vt:lpstr>
      <vt:lpstr>8.0 启发式算法</vt:lpstr>
      <vt:lpstr>8.0 启发式算法</vt:lpstr>
      <vt:lpstr>8.0 启发式算法-优化求解</vt:lpstr>
      <vt:lpstr>8.0 启发式算法</vt:lpstr>
      <vt:lpstr>组合优化问题(Combinatorial Optimization)</vt:lpstr>
      <vt:lpstr>组合优化问题</vt:lpstr>
      <vt:lpstr>组合优化问题-独立系统</vt:lpstr>
      <vt:lpstr>组合优化问题-独立系统</vt:lpstr>
      <vt:lpstr>组合优化问题-独立系统</vt:lpstr>
      <vt:lpstr>8.0 启发式算法</vt:lpstr>
      <vt:lpstr>8.0 启发式算法 </vt:lpstr>
      <vt:lpstr>8.0 启发式算法</vt:lpstr>
      <vt:lpstr>8.0 启发式算法</vt:lpstr>
      <vt:lpstr>8.0 启发式算法</vt:lpstr>
      <vt:lpstr>8.0 启发式算法</vt:lpstr>
      <vt:lpstr>8.0 启发式算法</vt:lpstr>
      <vt:lpstr>8.0 启发式算法</vt:lpstr>
      <vt:lpstr>8.0 启发式算法</vt:lpstr>
      <vt:lpstr>8.0 启发式算法</vt:lpstr>
      <vt:lpstr>8.0 启发式算法</vt:lpstr>
      <vt:lpstr>8.2人工神经网络与优化</vt:lpstr>
      <vt:lpstr>8.3 随机神经网络</vt:lpstr>
      <vt:lpstr>8.3 随机神经网络</vt:lpstr>
      <vt:lpstr>8.3随机神经网络</vt:lpstr>
      <vt:lpstr>8.3随机神经网络</vt:lpstr>
      <vt:lpstr>8.3随机神经网络</vt:lpstr>
      <vt:lpstr>8.3随机神经网络</vt:lpstr>
      <vt:lpstr>8.3随机神经网络</vt:lpstr>
      <vt:lpstr>8.3随机神经网络</vt:lpstr>
      <vt:lpstr>8.3随机神经网络</vt:lpstr>
      <vt:lpstr>8.3随机神经网络</vt:lpstr>
      <vt:lpstr>8.3随机神经网络</vt:lpstr>
      <vt:lpstr>8.3随机神经网络</vt:lpstr>
      <vt:lpstr>8.4 进化算法和遗传算法</vt:lpstr>
      <vt:lpstr>8.4 进化算法和遗传算法</vt:lpstr>
      <vt:lpstr>8.4 进化算法和遗传算法</vt:lpstr>
      <vt:lpstr>8.4 进化算法和遗传算法</vt:lpstr>
      <vt:lpstr>PowerPoint 演示文稿</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组合优化与凸优化-第八章</dc:title>
  <dc:subject>Introduction</dc:subject>
  <dc:creator>刘绍辉</dc:creator>
  <cp:lastModifiedBy>绍辉 刘</cp:lastModifiedBy>
  <cp:revision>1889</cp:revision>
  <cp:lastPrinted>2016-03-02T08:18:00Z</cp:lastPrinted>
  <dcterms:created xsi:type="dcterms:W3CDTF">2001-03-12T06:47:00Z</dcterms:created>
  <dcterms:modified xsi:type="dcterms:W3CDTF">2024-04-25T16:00:20Z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